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77F9"/>
    <a:srgbClr val="B9B9B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70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2213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726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712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518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34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3110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077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384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0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312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4376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73582-1200-4FAF-B027-807DEA966E5D}" type="datetimeFigureOut">
              <a:rPr lang="en-GB" smtClean="0"/>
              <a:t>19/12/2024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BE7B1-DDCB-4AFC-B9D9-922A61CAF21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97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4C581C21-C525-31B5-4DA7-4153CE3AC60C}"/>
              </a:ext>
            </a:extLst>
          </p:cNvPr>
          <p:cNvCxnSpPr>
            <a:cxnSpLocks/>
          </p:cNvCxnSpPr>
          <p:nvPr/>
        </p:nvCxnSpPr>
        <p:spPr>
          <a:xfrm flipV="1">
            <a:off x="1812685" y="918711"/>
            <a:ext cx="0" cy="8783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94D39ACB-DDEF-1C94-E439-24110F95FF92}"/>
              </a:ext>
            </a:extLst>
          </p:cNvPr>
          <p:cNvCxnSpPr>
            <a:cxnSpLocks/>
          </p:cNvCxnSpPr>
          <p:nvPr/>
        </p:nvCxnSpPr>
        <p:spPr>
          <a:xfrm>
            <a:off x="3003829" y="8058377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FB5AA0C0-30FB-5F28-DAB5-CD7E979F3106}"/>
              </a:ext>
            </a:extLst>
          </p:cNvPr>
          <p:cNvCxnSpPr>
            <a:cxnSpLocks/>
          </p:cNvCxnSpPr>
          <p:nvPr/>
        </p:nvCxnSpPr>
        <p:spPr>
          <a:xfrm flipV="1">
            <a:off x="2296032" y="7347795"/>
            <a:ext cx="0" cy="31122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Block Arc 1">
            <a:extLst>
              <a:ext uri="{FF2B5EF4-FFF2-40B4-BE49-F238E27FC236}">
                <a16:creationId xmlns:a16="http://schemas.microsoft.com/office/drawing/2014/main" id="{3D229281-036A-C4BD-AE5C-571CE02CA04B}"/>
              </a:ext>
            </a:extLst>
          </p:cNvPr>
          <p:cNvSpPr/>
          <p:nvPr/>
        </p:nvSpPr>
        <p:spPr>
          <a:xfrm rot="5400000" flipH="1">
            <a:off x="4038874" y="3598559"/>
            <a:ext cx="2832525" cy="238095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1BD5412D-A06F-BAED-E7D4-B27ADD776B6C}"/>
              </a:ext>
            </a:extLst>
          </p:cNvPr>
          <p:cNvSpPr/>
          <p:nvPr/>
        </p:nvSpPr>
        <p:spPr>
          <a:xfrm rot="16200000">
            <a:off x="150459" y="5813708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7" name="Flowchart: Process 6">
            <a:extLst>
              <a:ext uri="{FF2B5EF4-FFF2-40B4-BE49-F238E27FC236}">
                <a16:creationId xmlns:a16="http://schemas.microsoft.com/office/drawing/2014/main" id="{09839C0E-CB72-4DA9-D15D-72B0831EB956}"/>
              </a:ext>
            </a:extLst>
          </p:cNvPr>
          <p:cNvSpPr/>
          <p:nvPr/>
        </p:nvSpPr>
        <p:spPr>
          <a:xfrm>
            <a:off x="1519218" y="7646332"/>
            <a:ext cx="4701130" cy="623830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FA4BDEEE-EE50-6B20-4795-A0A98E629A00}"/>
              </a:ext>
            </a:extLst>
          </p:cNvPr>
          <p:cNvSpPr/>
          <p:nvPr/>
        </p:nvSpPr>
        <p:spPr>
          <a:xfrm>
            <a:off x="1524076" y="5546618"/>
            <a:ext cx="3958180" cy="645574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lowchart: Process 8">
            <a:extLst>
              <a:ext uri="{FF2B5EF4-FFF2-40B4-BE49-F238E27FC236}">
                <a16:creationId xmlns:a16="http://schemas.microsoft.com/office/drawing/2014/main" id="{3C908F71-A60B-D07A-F5F5-C75E42ABAB1C}"/>
              </a:ext>
            </a:extLst>
          </p:cNvPr>
          <p:cNvSpPr/>
          <p:nvPr/>
        </p:nvSpPr>
        <p:spPr>
          <a:xfrm>
            <a:off x="1503107" y="3385203"/>
            <a:ext cx="3958180" cy="652823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AC34618B-E488-E521-0769-0903DF826D43}"/>
              </a:ext>
            </a:extLst>
          </p:cNvPr>
          <p:cNvSpPr/>
          <p:nvPr/>
        </p:nvSpPr>
        <p:spPr>
          <a:xfrm rot="16200000">
            <a:off x="116802" y="1551619"/>
            <a:ext cx="2719793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5C3F6EE7-12A9-3B8F-E36E-84924C9CE722}"/>
              </a:ext>
            </a:extLst>
          </p:cNvPr>
          <p:cNvSpPr/>
          <p:nvPr/>
        </p:nvSpPr>
        <p:spPr>
          <a:xfrm>
            <a:off x="1503107" y="1295773"/>
            <a:ext cx="3958180" cy="620136"/>
          </a:xfrm>
          <a:prstGeom prst="flowChartProces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746C057D-16BC-197B-95BE-A2EF368EA424}"/>
              </a:ext>
            </a:extLst>
          </p:cNvPr>
          <p:cNvSpPr/>
          <p:nvPr/>
        </p:nvSpPr>
        <p:spPr>
          <a:xfrm>
            <a:off x="4578362" y="998641"/>
            <a:ext cx="1753550" cy="1213496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2735EC7-26AB-1D29-E44A-F0E2837CE97C}"/>
              </a:ext>
            </a:extLst>
          </p:cNvPr>
          <p:cNvSpPr/>
          <p:nvPr/>
        </p:nvSpPr>
        <p:spPr>
          <a:xfrm>
            <a:off x="5338781" y="7293164"/>
            <a:ext cx="1300143" cy="1304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</a:rPr>
              <a:t>Year10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9593109-629C-F992-52B2-F4028908C45D}"/>
              </a:ext>
            </a:extLst>
          </p:cNvPr>
          <p:cNvSpPr/>
          <p:nvPr/>
        </p:nvSpPr>
        <p:spPr>
          <a:xfrm>
            <a:off x="5354351" y="2872194"/>
            <a:ext cx="1300143" cy="1304925"/>
          </a:xfrm>
          <a:prstGeom prst="ellipse">
            <a:avLst/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</a:rPr>
              <a:t>Year 11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FA1B2B1-35BB-F7FD-CD9D-D913E314F039}"/>
              </a:ext>
            </a:extLst>
          </p:cNvPr>
          <p:cNvSpPr txBox="1"/>
          <p:nvPr/>
        </p:nvSpPr>
        <p:spPr>
          <a:xfrm>
            <a:off x="935458" y="7824920"/>
            <a:ext cx="42991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RO33 SUPPORTING INDIVIDUALS THROUGH LIFE EVENTS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659DDEC-C90A-43A1-7C86-348DC1326828}"/>
              </a:ext>
            </a:extLst>
          </p:cNvPr>
          <p:cNvSpPr txBox="1"/>
          <p:nvPr/>
        </p:nvSpPr>
        <p:spPr>
          <a:xfrm>
            <a:off x="649545" y="45841"/>
            <a:ext cx="5559151" cy="523220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GB" sz="2800" b="1" dirty="0"/>
              <a:t>Health and Social Care– KS4 journey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024588-7676-B7D4-87C1-531012BC684A}"/>
              </a:ext>
            </a:extLst>
          </p:cNvPr>
          <p:cNvSpPr txBox="1"/>
          <p:nvPr/>
        </p:nvSpPr>
        <p:spPr>
          <a:xfrm>
            <a:off x="1083720" y="5641778"/>
            <a:ext cx="4324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RO34 Creative and therapeutic activities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48A02B-E16C-33E8-2B4C-2B60BB4B4AEC}"/>
              </a:ext>
            </a:extLst>
          </p:cNvPr>
          <p:cNvSpPr txBox="1"/>
          <p:nvPr/>
        </p:nvSpPr>
        <p:spPr>
          <a:xfrm rot="6691184">
            <a:off x="425038" y="2061905"/>
            <a:ext cx="963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Revision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8B18B30-B4E2-CDAE-1BC9-1E9281D009DB}"/>
              </a:ext>
            </a:extLst>
          </p:cNvPr>
          <p:cNvSpPr txBox="1"/>
          <p:nvPr/>
        </p:nvSpPr>
        <p:spPr>
          <a:xfrm>
            <a:off x="1628182" y="1372462"/>
            <a:ext cx="2651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Exam Count down lessons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D506BBD-C9B6-21E4-B894-53A8FF4B18D7}"/>
              </a:ext>
            </a:extLst>
          </p:cNvPr>
          <p:cNvCxnSpPr>
            <a:cxnSpLocks/>
          </p:cNvCxnSpPr>
          <p:nvPr/>
        </p:nvCxnSpPr>
        <p:spPr>
          <a:xfrm flipV="1">
            <a:off x="3772680" y="993084"/>
            <a:ext cx="0" cy="43723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2FD0449-9669-CB13-C1F3-AC613459DD4E}"/>
              </a:ext>
            </a:extLst>
          </p:cNvPr>
          <p:cNvCxnSpPr>
            <a:cxnSpLocks/>
          </p:cNvCxnSpPr>
          <p:nvPr/>
        </p:nvCxnSpPr>
        <p:spPr>
          <a:xfrm>
            <a:off x="3561986" y="1640309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B7F9453-1E57-70C9-CA69-C03FD1EC5D41}"/>
              </a:ext>
            </a:extLst>
          </p:cNvPr>
          <p:cNvCxnSpPr>
            <a:cxnSpLocks/>
          </p:cNvCxnSpPr>
          <p:nvPr/>
        </p:nvCxnSpPr>
        <p:spPr>
          <a:xfrm flipH="1" flipV="1">
            <a:off x="2897056" y="942276"/>
            <a:ext cx="24237" cy="5072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331BC42-89B9-8755-2C39-74BDE0B608E4}"/>
              </a:ext>
            </a:extLst>
          </p:cNvPr>
          <p:cNvCxnSpPr>
            <a:cxnSpLocks/>
          </p:cNvCxnSpPr>
          <p:nvPr/>
        </p:nvCxnSpPr>
        <p:spPr>
          <a:xfrm flipH="1" flipV="1">
            <a:off x="1118494" y="1158677"/>
            <a:ext cx="235642" cy="3984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BD21CC83-4CFC-9C05-293B-D2955BD4D11B}"/>
              </a:ext>
            </a:extLst>
          </p:cNvPr>
          <p:cNvCxnSpPr>
            <a:cxnSpLocks/>
          </p:cNvCxnSpPr>
          <p:nvPr/>
        </p:nvCxnSpPr>
        <p:spPr>
          <a:xfrm>
            <a:off x="935458" y="7881373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5E829EF6-CDE4-306A-0C32-81AF3EC34C2C}"/>
              </a:ext>
            </a:extLst>
          </p:cNvPr>
          <p:cNvSpPr txBox="1"/>
          <p:nvPr/>
        </p:nvSpPr>
        <p:spPr>
          <a:xfrm>
            <a:off x="4513695" y="8951257"/>
            <a:ext cx="1028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Life Stages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6F194062-ED7D-1352-F298-31C49177DA5B}"/>
              </a:ext>
            </a:extLst>
          </p:cNvPr>
          <p:cNvCxnSpPr>
            <a:cxnSpLocks/>
          </p:cNvCxnSpPr>
          <p:nvPr/>
        </p:nvCxnSpPr>
        <p:spPr>
          <a:xfrm>
            <a:off x="4696855" y="8074176"/>
            <a:ext cx="400599" cy="8328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1CAE9E21-A231-C266-A557-45FCFE854867}"/>
              </a:ext>
            </a:extLst>
          </p:cNvPr>
          <p:cNvSpPr txBox="1"/>
          <p:nvPr/>
        </p:nvSpPr>
        <p:spPr>
          <a:xfrm>
            <a:off x="3642177" y="6996034"/>
            <a:ext cx="10483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Development</a:t>
            </a: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FE1D8EC8-3372-E670-342C-48EBA35DE37B}"/>
              </a:ext>
            </a:extLst>
          </p:cNvPr>
          <p:cNvCxnSpPr/>
          <p:nvPr/>
        </p:nvCxnSpPr>
        <p:spPr>
          <a:xfrm flipV="1">
            <a:off x="4148305" y="7293164"/>
            <a:ext cx="0" cy="6048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E1F04A38-19C4-1070-C3D1-4E817E1D61C3}"/>
              </a:ext>
            </a:extLst>
          </p:cNvPr>
          <p:cNvSpPr txBox="1"/>
          <p:nvPr/>
        </p:nvSpPr>
        <p:spPr>
          <a:xfrm>
            <a:off x="1824727" y="7008057"/>
            <a:ext cx="11244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Life events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B933B424-E746-84B8-629D-9A06B8D4744E}"/>
              </a:ext>
            </a:extLst>
          </p:cNvPr>
          <p:cNvSpPr txBox="1"/>
          <p:nvPr/>
        </p:nvSpPr>
        <p:spPr>
          <a:xfrm>
            <a:off x="1957415" y="8726247"/>
            <a:ext cx="2556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Factors that impact development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4355464A-D06C-1DA2-BB92-C1AF91692EDB}"/>
              </a:ext>
            </a:extLst>
          </p:cNvPr>
          <p:cNvSpPr txBox="1"/>
          <p:nvPr/>
        </p:nvSpPr>
        <p:spPr>
          <a:xfrm>
            <a:off x="2949223" y="6451574"/>
            <a:ext cx="12968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Evaluate skills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E403A453-67A8-4F92-9210-440D300C2163}"/>
              </a:ext>
            </a:extLst>
          </p:cNvPr>
          <p:cNvCxnSpPr>
            <a:cxnSpLocks/>
          </p:cNvCxnSpPr>
          <p:nvPr/>
        </p:nvCxnSpPr>
        <p:spPr>
          <a:xfrm>
            <a:off x="3573248" y="5899464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Arrow: Left 121">
            <a:extLst>
              <a:ext uri="{FF2B5EF4-FFF2-40B4-BE49-F238E27FC236}">
                <a16:creationId xmlns:a16="http://schemas.microsoft.com/office/drawing/2014/main" id="{01ED276B-1EBB-0BA0-C0D5-872283FC51B8}"/>
              </a:ext>
            </a:extLst>
          </p:cNvPr>
          <p:cNvSpPr/>
          <p:nvPr/>
        </p:nvSpPr>
        <p:spPr>
          <a:xfrm>
            <a:off x="5680734" y="8096631"/>
            <a:ext cx="630798" cy="26108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4" name="Arrow: Left 123">
            <a:extLst>
              <a:ext uri="{FF2B5EF4-FFF2-40B4-BE49-F238E27FC236}">
                <a16:creationId xmlns:a16="http://schemas.microsoft.com/office/drawing/2014/main" id="{10BC74F1-B070-12DF-8D34-F1C94958027F}"/>
              </a:ext>
            </a:extLst>
          </p:cNvPr>
          <p:cNvSpPr/>
          <p:nvPr/>
        </p:nvSpPr>
        <p:spPr>
          <a:xfrm>
            <a:off x="5673453" y="3764997"/>
            <a:ext cx="630798" cy="261085"/>
          </a:xfrm>
          <a:prstGeom prst="lef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26" name="Straight Arrow Connector 125">
            <a:extLst>
              <a:ext uri="{FF2B5EF4-FFF2-40B4-BE49-F238E27FC236}">
                <a16:creationId xmlns:a16="http://schemas.microsoft.com/office/drawing/2014/main" id="{3F887A78-C115-2DBC-7971-E6131F19A77F}"/>
              </a:ext>
            </a:extLst>
          </p:cNvPr>
          <p:cNvCxnSpPr>
            <a:cxnSpLocks/>
          </p:cNvCxnSpPr>
          <p:nvPr/>
        </p:nvCxnSpPr>
        <p:spPr>
          <a:xfrm>
            <a:off x="4325981" y="3782215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26F76E92-FFE6-5BA7-7B6E-AF7CCD112ED3}"/>
              </a:ext>
            </a:extLst>
          </p:cNvPr>
          <p:cNvCxnSpPr>
            <a:cxnSpLocks/>
          </p:cNvCxnSpPr>
          <p:nvPr/>
        </p:nvCxnSpPr>
        <p:spPr>
          <a:xfrm flipV="1">
            <a:off x="2099739" y="3193204"/>
            <a:ext cx="28894" cy="62031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3F86A424-B61A-7AC3-E45A-EBC4F6EBD476}"/>
              </a:ext>
            </a:extLst>
          </p:cNvPr>
          <p:cNvCxnSpPr>
            <a:cxnSpLocks/>
            <a:endCxn id="215" idx="2"/>
          </p:cNvCxnSpPr>
          <p:nvPr/>
        </p:nvCxnSpPr>
        <p:spPr>
          <a:xfrm flipH="1" flipV="1">
            <a:off x="940225" y="5456179"/>
            <a:ext cx="227667" cy="32239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Arrow Connector 145">
            <a:extLst>
              <a:ext uri="{FF2B5EF4-FFF2-40B4-BE49-F238E27FC236}">
                <a16:creationId xmlns:a16="http://schemas.microsoft.com/office/drawing/2014/main" id="{9576DF2D-00EE-CE5A-3914-149C24F1F872}"/>
              </a:ext>
            </a:extLst>
          </p:cNvPr>
          <p:cNvCxnSpPr>
            <a:cxnSpLocks/>
          </p:cNvCxnSpPr>
          <p:nvPr/>
        </p:nvCxnSpPr>
        <p:spPr>
          <a:xfrm flipH="1" flipV="1">
            <a:off x="2822902" y="5305446"/>
            <a:ext cx="108964" cy="29936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>
            <a:extLst>
              <a:ext uri="{FF2B5EF4-FFF2-40B4-BE49-F238E27FC236}">
                <a16:creationId xmlns:a16="http://schemas.microsoft.com/office/drawing/2014/main" id="{FC16C0B5-106B-6BB3-3401-C1AAC6886C36}"/>
              </a:ext>
            </a:extLst>
          </p:cNvPr>
          <p:cNvCxnSpPr>
            <a:cxnSpLocks/>
          </p:cNvCxnSpPr>
          <p:nvPr/>
        </p:nvCxnSpPr>
        <p:spPr>
          <a:xfrm flipH="1">
            <a:off x="1696709" y="6160243"/>
            <a:ext cx="257553" cy="44707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547EB738-151E-B8DA-A003-30412CD9B6C9}"/>
              </a:ext>
            </a:extLst>
          </p:cNvPr>
          <p:cNvSpPr txBox="1"/>
          <p:nvPr/>
        </p:nvSpPr>
        <p:spPr>
          <a:xfrm>
            <a:off x="997439" y="3345117"/>
            <a:ext cx="38620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RO32 Principles of care in health and social care settings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4BC40EFA-E02F-2B3D-A172-3BCB0663E1FA}"/>
              </a:ext>
            </a:extLst>
          </p:cNvPr>
          <p:cNvCxnSpPr>
            <a:cxnSpLocks/>
          </p:cNvCxnSpPr>
          <p:nvPr/>
        </p:nvCxnSpPr>
        <p:spPr>
          <a:xfrm>
            <a:off x="2295068" y="1641987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B61BDFFC-7C61-511D-E327-55636A02818D}"/>
              </a:ext>
            </a:extLst>
          </p:cNvPr>
          <p:cNvCxnSpPr>
            <a:cxnSpLocks/>
          </p:cNvCxnSpPr>
          <p:nvPr/>
        </p:nvCxnSpPr>
        <p:spPr>
          <a:xfrm flipV="1">
            <a:off x="5354351" y="942276"/>
            <a:ext cx="0" cy="3793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Arrow Connector 183">
            <a:extLst>
              <a:ext uri="{FF2B5EF4-FFF2-40B4-BE49-F238E27FC236}">
                <a16:creationId xmlns:a16="http://schemas.microsoft.com/office/drawing/2014/main" id="{C2E2FC0B-9316-3E6C-C7BF-FB800B0FBF31}"/>
              </a:ext>
            </a:extLst>
          </p:cNvPr>
          <p:cNvCxnSpPr>
            <a:cxnSpLocks/>
          </p:cNvCxnSpPr>
          <p:nvPr/>
        </p:nvCxnSpPr>
        <p:spPr>
          <a:xfrm>
            <a:off x="5226276" y="1640309"/>
            <a:ext cx="0" cy="5512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5" name="Picture 194">
            <a:extLst>
              <a:ext uri="{FF2B5EF4-FFF2-40B4-BE49-F238E27FC236}">
                <a16:creationId xmlns:a16="http://schemas.microsoft.com/office/drawing/2014/main" id="{5B9552B2-2852-5520-6B28-BDDEE475D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6349" y="10701"/>
            <a:ext cx="660176" cy="660176"/>
          </a:xfrm>
          <a:prstGeom prst="rect">
            <a:avLst/>
          </a:prstGeom>
        </p:spPr>
      </p:pic>
      <p:sp>
        <p:nvSpPr>
          <p:cNvPr id="199" name="TextBox 198">
            <a:extLst>
              <a:ext uri="{FF2B5EF4-FFF2-40B4-BE49-F238E27FC236}">
                <a16:creationId xmlns:a16="http://schemas.microsoft.com/office/drawing/2014/main" id="{7B309126-75E6-87F5-00C5-E05CB6CFA178}"/>
              </a:ext>
            </a:extLst>
          </p:cNvPr>
          <p:cNvSpPr txBox="1"/>
          <p:nvPr/>
        </p:nvSpPr>
        <p:spPr>
          <a:xfrm>
            <a:off x="3996967" y="1388068"/>
            <a:ext cx="2651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GCSE Exam</a:t>
            </a: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id="{ABD9C7B9-56D4-1B62-6442-E0F342FE9EC5}"/>
              </a:ext>
            </a:extLst>
          </p:cNvPr>
          <p:cNvSpPr txBox="1"/>
          <p:nvPr/>
        </p:nvSpPr>
        <p:spPr>
          <a:xfrm>
            <a:off x="369577" y="8511588"/>
            <a:ext cx="1142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</a:rPr>
              <a:t>Sources of support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id="{5E50A0ED-710B-88C9-8338-EBC569BE1F9F}"/>
              </a:ext>
            </a:extLst>
          </p:cNvPr>
          <p:cNvSpPr txBox="1"/>
          <p:nvPr/>
        </p:nvSpPr>
        <p:spPr>
          <a:xfrm>
            <a:off x="1076576" y="6587010"/>
            <a:ext cx="13150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Creative activities</a:t>
            </a: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id="{42B56FC3-544E-DD1F-F453-D4227062BFCA}"/>
              </a:ext>
            </a:extLst>
          </p:cNvPr>
          <p:cNvSpPr txBox="1"/>
          <p:nvPr/>
        </p:nvSpPr>
        <p:spPr>
          <a:xfrm rot="21241620">
            <a:off x="206377" y="4995767"/>
            <a:ext cx="1419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Therapies and their benefits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5489B909-4903-A01B-A710-740B8473B51F}"/>
              </a:ext>
            </a:extLst>
          </p:cNvPr>
          <p:cNvSpPr txBox="1"/>
          <p:nvPr/>
        </p:nvSpPr>
        <p:spPr>
          <a:xfrm>
            <a:off x="1945872" y="4970833"/>
            <a:ext cx="19149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</a:rPr>
              <a:t>Deliver a creative session</a:t>
            </a:r>
          </a:p>
        </p:txBody>
      </p:sp>
      <p:cxnSp>
        <p:nvCxnSpPr>
          <p:cNvPr id="243" name="Straight Arrow Connector 242">
            <a:extLst>
              <a:ext uri="{FF2B5EF4-FFF2-40B4-BE49-F238E27FC236}">
                <a16:creationId xmlns:a16="http://schemas.microsoft.com/office/drawing/2014/main" id="{9823ABE6-1BE8-7855-11ED-5538771C85DC}"/>
              </a:ext>
            </a:extLst>
          </p:cNvPr>
          <p:cNvCxnSpPr>
            <a:cxnSpLocks/>
          </p:cNvCxnSpPr>
          <p:nvPr/>
        </p:nvCxnSpPr>
        <p:spPr>
          <a:xfrm>
            <a:off x="1519218" y="3813518"/>
            <a:ext cx="0" cy="50264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7" name="TextBox 246">
            <a:extLst>
              <a:ext uri="{FF2B5EF4-FFF2-40B4-BE49-F238E27FC236}">
                <a16:creationId xmlns:a16="http://schemas.microsoft.com/office/drawing/2014/main" id="{BCC24FF4-0E67-4157-4864-5EEA2647D105}"/>
              </a:ext>
            </a:extLst>
          </p:cNvPr>
          <p:cNvSpPr txBox="1"/>
          <p:nvPr/>
        </p:nvSpPr>
        <p:spPr>
          <a:xfrm>
            <a:off x="1911817" y="4368489"/>
            <a:ext cx="1563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Person centred values</a:t>
            </a:r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18E060A9-BE8F-DF67-8EDC-800CAF076DDF}"/>
              </a:ext>
            </a:extLst>
          </p:cNvPr>
          <p:cNvSpPr txBox="1"/>
          <p:nvPr/>
        </p:nvSpPr>
        <p:spPr>
          <a:xfrm>
            <a:off x="938661" y="4358302"/>
            <a:ext cx="960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Protecting the service user</a:t>
            </a:r>
          </a:p>
        </p:txBody>
      </p:sp>
      <p:sp>
        <p:nvSpPr>
          <p:cNvPr id="251" name="TextBox 250">
            <a:extLst>
              <a:ext uri="{FF2B5EF4-FFF2-40B4-BE49-F238E27FC236}">
                <a16:creationId xmlns:a16="http://schemas.microsoft.com/office/drawing/2014/main" id="{FC21B977-754D-0A54-75A7-2CA4FB07F27B}"/>
              </a:ext>
            </a:extLst>
          </p:cNvPr>
          <p:cNvSpPr txBox="1"/>
          <p:nvPr/>
        </p:nvSpPr>
        <p:spPr>
          <a:xfrm>
            <a:off x="1633877" y="2728525"/>
            <a:ext cx="1248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Effective communication</a:t>
            </a:r>
          </a:p>
        </p:txBody>
      </p:sp>
      <p:cxnSp>
        <p:nvCxnSpPr>
          <p:cNvPr id="285" name="Straight Arrow Connector 284">
            <a:extLst>
              <a:ext uri="{FF2B5EF4-FFF2-40B4-BE49-F238E27FC236}">
                <a16:creationId xmlns:a16="http://schemas.microsoft.com/office/drawing/2014/main" id="{CC1A62F7-3C1B-98A0-57E3-75CD1F7B26D5}"/>
              </a:ext>
            </a:extLst>
          </p:cNvPr>
          <p:cNvCxnSpPr>
            <a:cxnSpLocks/>
          </p:cNvCxnSpPr>
          <p:nvPr/>
        </p:nvCxnSpPr>
        <p:spPr>
          <a:xfrm flipV="1">
            <a:off x="4506673" y="3087230"/>
            <a:ext cx="0" cy="2660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TextBox 289">
            <a:extLst>
              <a:ext uri="{FF2B5EF4-FFF2-40B4-BE49-F238E27FC236}">
                <a16:creationId xmlns:a16="http://schemas.microsoft.com/office/drawing/2014/main" id="{C7B40076-3750-7D74-91CD-CED50C872585}"/>
              </a:ext>
            </a:extLst>
          </p:cNvPr>
          <p:cNvSpPr txBox="1"/>
          <p:nvPr/>
        </p:nvSpPr>
        <p:spPr>
          <a:xfrm>
            <a:off x="438878" y="595016"/>
            <a:ext cx="1068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Key knowledge retrieval</a:t>
            </a:r>
          </a:p>
        </p:txBody>
      </p:sp>
      <p:sp>
        <p:nvSpPr>
          <p:cNvPr id="292" name="TextBox 291">
            <a:extLst>
              <a:ext uri="{FF2B5EF4-FFF2-40B4-BE49-F238E27FC236}">
                <a16:creationId xmlns:a16="http://schemas.microsoft.com/office/drawing/2014/main" id="{716D1846-E550-9B86-56EA-78A1E46A1BFE}"/>
              </a:ext>
            </a:extLst>
          </p:cNvPr>
          <p:cNvSpPr txBox="1"/>
          <p:nvPr/>
        </p:nvSpPr>
        <p:spPr>
          <a:xfrm>
            <a:off x="1383490" y="547490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3 mark technique</a:t>
            </a:r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011DD17F-B27F-B58B-D5EE-760FCB764FC9}"/>
              </a:ext>
            </a:extLst>
          </p:cNvPr>
          <p:cNvSpPr txBox="1"/>
          <p:nvPr/>
        </p:nvSpPr>
        <p:spPr>
          <a:xfrm>
            <a:off x="2100961" y="1977637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6 mark technique</a:t>
            </a:r>
          </a:p>
        </p:txBody>
      </p:sp>
      <p:sp>
        <p:nvSpPr>
          <p:cNvPr id="294" name="TextBox 293">
            <a:extLst>
              <a:ext uri="{FF2B5EF4-FFF2-40B4-BE49-F238E27FC236}">
                <a16:creationId xmlns:a16="http://schemas.microsoft.com/office/drawing/2014/main" id="{84AA6721-22E6-9FE2-C2C7-4028F13B7404}"/>
              </a:ext>
            </a:extLst>
          </p:cNvPr>
          <p:cNvSpPr txBox="1"/>
          <p:nvPr/>
        </p:nvSpPr>
        <p:spPr>
          <a:xfrm>
            <a:off x="2360618" y="550573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8 mark technique</a:t>
            </a:r>
          </a:p>
        </p:txBody>
      </p:sp>
      <p:sp>
        <p:nvSpPr>
          <p:cNvPr id="295" name="TextBox 294">
            <a:extLst>
              <a:ext uri="{FF2B5EF4-FFF2-40B4-BE49-F238E27FC236}">
                <a16:creationId xmlns:a16="http://schemas.microsoft.com/office/drawing/2014/main" id="{6ED3C0FA-CFEF-1509-6238-E9717A69D85F}"/>
              </a:ext>
            </a:extLst>
          </p:cNvPr>
          <p:cNvSpPr txBox="1"/>
          <p:nvPr/>
        </p:nvSpPr>
        <p:spPr>
          <a:xfrm>
            <a:off x="3289082" y="561568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Case study retrieval</a:t>
            </a:r>
          </a:p>
        </p:txBody>
      </p:sp>
      <p:sp>
        <p:nvSpPr>
          <p:cNvPr id="297" name="TextBox 296">
            <a:extLst>
              <a:ext uri="{FF2B5EF4-FFF2-40B4-BE49-F238E27FC236}">
                <a16:creationId xmlns:a16="http://schemas.microsoft.com/office/drawing/2014/main" id="{8B60071E-D550-9D6F-4583-DB860919A6F2}"/>
              </a:ext>
            </a:extLst>
          </p:cNvPr>
          <p:cNvSpPr txBox="1"/>
          <p:nvPr/>
        </p:nvSpPr>
        <p:spPr>
          <a:xfrm>
            <a:off x="3068019" y="2178859"/>
            <a:ext cx="106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ED77F9"/>
                </a:solidFill>
              </a:rPr>
              <a:t>Practice papers</a:t>
            </a:r>
          </a:p>
        </p:txBody>
      </p:sp>
      <p:sp>
        <p:nvSpPr>
          <p:cNvPr id="299" name="TextBox 298">
            <a:extLst>
              <a:ext uri="{FF2B5EF4-FFF2-40B4-BE49-F238E27FC236}">
                <a16:creationId xmlns:a16="http://schemas.microsoft.com/office/drawing/2014/main" id="{F86C207C-FAE7-D111-5C59-259BC4177F71}"/>
              </a:ext>
            </a:extLst>
          </p:cNvPr>
          <p:cNvSpPr txBox="1"/>
          <p:nvPr/>
        </p:nvSpPr>
        <p:spPr>
          <a:xfrm>
            <a:off x="4700758" y="637915"/>
            <a:ext cx="10683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Success</a:t>
            </a:r>
          </a:p>
        </p:txBody>
      </p:sp>
      <p:sp>
        <p:nvSpPr>
          <p:cNvPr id="300" name="TextBox 299">
            <a:extLst>
              <a:ext uri="{FF2B5EF4-FFF2-40B4-BE49-F238E27FC236}">
                <a16:creationId xmlns:a16="http://schemas.microsoft.com/office/drawing/2014/main" id="{2FB25088-5AA0-6D8D-C6BD-A1BBF439F195}"/>
              </a:ext>
            </a:extLst>
          </p:cNvPr>
          <p:cNvSpPr txBox="1"/>
          <p:nvPr/>
        </p:nvSpPr>
        <p:spPr>
          <a:xfrm>
            <a:off x="4612352" y="2231546"/>
            <a:ext cx="10683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Excellence</a:t>
            </a:r>
          </a:p>
        </p:txBody>
      </p:sp>
      <p:pic>
        <p:nvPicPr>
          <p:cNvPr id="302" name="Picture 301">
            <a:extLst>
              <a:ext uri="{FF2B5EF4-FFF2-40B4-BE49-F238E27FC236}">
                <a16:creationId xmlns:a16="http://schemas.microsoft.com/office/drawing/2014/main" id="{24900795-299C-E962-BEC7-1173E3551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7398" y="1950047"/>
            <a:ext cx="546573" cy="648809"/>
          </a:xfrm>
          <a:prstGeom prst="rect">
            <a:avLst/>
          </a:prstGeom>
        </p:spPr>
      </p:pic>
      <p:pic>
        <p:nvPicPr>
          <p:cNvPr id="304" name="Picture 303">
            <a:extLst>
              <a:ext uri="{FF2B5EF4-FFF2-40B4-BE49-F238E27FC236}">
                <a16:creationId xmlns:a16="http://schemas.microsoft.com/office/drawing/2014/main" id="{F1416548-33B7-7E0A-880C-9FCA726FD2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6393" y="571178"/>
            <a:ext cx="518668" cy="701477"/>
          </a:xfrm>
          <a:prstGeom prst="rect">
            <a:avLst/>
          </a:prstGeom>
        </p:spPr>
      </p:pic>
      <p:pic>
        <p:nvPicPr>
          <p:cNvPr id="312" name="Picture 311">
            <a:extLst>
              <a:ext uri="{FF2B5EF4-FFF2-40B4-BE49-F238E27FC236}">
                <a16:creationId xmlns:a16="http://schemas.microsoft.com/office/drawing/2014/main" id="{200E6535-B5A7-582E-1836-DD39FA9A95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64" y="503901"/>
            <a:ext cx="485729" cy="451522"/>
          </a:xfrm>
          <a:prstGeom prst="rect">
            <a:avLst/>
          </a:prstGeom>
        </p:spPr>
      </p:pic>
      <p:cxnSp>
        <p:nvCxnSpPr>
          <p:cNvPr id="350" name="Straight Arrow Connector 349">
            <a:extLst>
              <a:ext uri="{FF2B5EF4-FFF2-40B4-BE49-F238E27FC236}">
                <a16:creationId xmlns:a16="http://schemas.microsoft.com/office/drawing/2014/main" id="{6BB1D333-9ED6-2EBF-791D-7102830553F8}"/>
              </a:ext>
            </a:extLst>
          </p:cNvPr>
          <p:cNvCxnSpPr>
            <a:cxnSpLocks/>
          </p:cNvCxnSpPr>
          <p:nvPr/>
        </p:nvCxnSpPr>
        <p:spPr>
          <a:xfrm flipH="1">
            <a:off x="2735773" y="3980239"/>
            <a:ext cx="6014" cy="3462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1" name="TextBox 350">
            <a:extLst>
              <a:ext uri="{FF2B5EF4-FFF2-40B4-BE49-F238E27FC236}">
                <a16:creationId xmlns:a16="http://schemas.microsoft.com/office/drawing/2014/main" id="{85CB9A40-EAF9-AF76-633E-76E9EF8DCC66}"/>
              </a:ext>
            </a:extLst>
          </p:cNvPr>
          <p:cNvSpPr txBox="1"/>
          <p:nvPr/>
        </p:nvSpPr>
        <p:spPr>
          <a:xfrm>
            <a:off x="3615078" y="4414188"/>
            <a:ext cx="1281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Types of Care settings</a:t>
            </a:r>
          </a:p>
        </p:txBody>
      </p:sp>
      <p:pic>
        <p:nvPicPr>
          <p:cNvPr id="364" name="Picture 363">
            <a:extLst>
              <a:ext uri="{FF2B5EF4-FFF2-40B4-BE49-F238E27FC236}">
                <a16:creationId xmlns:a16="http://schemas.microsoft.com/office/drawing/2014/main" id="{2672377C-40D6-927F-1BCC-1C38E0B541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9951" y="8743089"/>
            <a:ext cx="665396" cy="625069"/>
          </a:xfrm>
          <a:prstGeom prst="rect">
            <a:avLst/>
          </a:prstGeom>
        </p:spPr>
      </p:pic>
      <p:pic>
        <p:nvPicPr>
          <p:cNvPr id="366" name="Picture 365">
            <a:extLst>
              <a:ext uri="{FF2B5EF4-FFF2-40B4-BE49-F238E27FC236}">
                <a16:creationId xmlns:a16="http://schemas.microsoft.com/office/drawing/2014/main" id="{07F465E2-235E-3890-2125-45C3153F08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07528" y="9070297"/>
            <a:ext cx="680591" cy="719207"/>
          </a:xfrm>
          <a:prstGeom prst="rect">
            <a:avLst/>
          </a:prstGeom>
        </p:spPr>
      </p:pic>
      <p:pic>
        <p:nvPicPr>
          <p:cNvPr id="368" name="Picture 367">
            <a:extLst>
              <a:ext uri="{FF2B5EF4-FFF2-40B4-BE49-F238E27FC236}">
                <a16:creationId xmlns:a16="http://schemas.microsoft.com/office/drawing/2014/main" id="{8D8ED4F5-DF75-90E3-A16F-B40E53DC75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1361" y="9003246"/>
            <a:ext cx="898454" cy="717371"/>
          </a:xfrm>
          <a:prstGeom prst="rect">
            <a:avLst/>
          </a:prstGeom>
        </p:spPr>
      </p:pic>
      <p:pic>
        <p:nvPicPr>
          <p:cNvPr id="370" name="Picture 369">
            <a:extLst>
              <a:ext uri="{FF2B5EF4-FFF2-40B4-BE49-F238E27FC236}">
                <a16:creationId xmlns:a16="http://schemas.microsoft.com/office/drawing/2014/main" id="{CC2B512F-E8C9-8289-EA7E-8E4BB90037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185" y="7854790"/>
            <a:ext cx="659390" cy="640946"/>
          </a:xfrm>
          <a:prstGeom prst="rect">
            <a:avLst/>
          </a:prstGeom>
        </p:spPr>
      </p:pic>
      <p:sp>
        <p:nvSpPr>
          <p:cNvPr id="375" name="TextBox 374">
            <a:extLst>
              <a:ext uri="{FF2B5EF4-FFF2-40B4-BE49-F238E27FC236}">
                <a16:creationId xmlns:a16="http://schemas.microsoft.com/office/drawing/2014/main" id="{21A43490-00B0-10E1-CED8-0051ED7DB2EC}"/>
              </a:ext>
            </a:extLst>
          </p:cNvPr>
          <p:cNvSpPr txBox="1"/>
          <p:nvPr/>
        </p:nvSpPr>
        <p:spPr>
          <a:xfrm>
            <a:off x="3257652" y="2724457"/>
            <a:ext cx="2081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Rights of the service user</a:t>
            </a:r>
          </a:p>
        </p:txBody>
      </p:sp>
      <p:pic>
        <p:nvPicPr>
          <p:cNvPr id="377" name="Picture 376">
            <a:extLst>
              <a:ext uri="{FF2B5EF4-FFF2-40B4-BE49-F238E27FC236}">
                <a16:creationId xmlns:a16="http://schemas.microsoft.com/office/drawing/2014/main" id="{B61EA8F6-6554-A0DE-D994-2C02561509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0769" y="4071774"/>
            <a:ext cx="773048" cy="664821"/>
          </a:xfrm>
          <a:prstGeom prst="rect">
            <a:avLst/>
          </a:prstGeom>
        </p:spPr>
      </p:pic>
      <p:pic>
        <p:nvPicPr>
          <p:cNvPr id="379" name="Picture 378">
            <a:extLst>
              <a:ext uri="{FF2B5EF4-FFF2-40B4-BE49-F238E27FC236}">
                <a16:creationId xmlns:a16="http://schemas.microsoft.com/office/drawing/2014/main" id="{CBAF4349-7FC2-171C-B3D0-D10E5ED8C12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7925" y="4956862"/>
            <a:ext cx="634916" cy="561454"/>
          </a:xfrm>
          <a:prstGeom prst="rect">
            <a:avLst/>
          </a:prstGeom>
        </p:spPr>
      </p:pic>
      <p:pic>
        <p:nvPicPr>
          <p:cNvPr id="381" name="Picture 380">
            <a:extLst>
              <a:ext uri="{FF2B5EF4-FFF2-40B4-BE49-F238E27FC236}">
                <a16:creationId xmlns:a16="http://schemas.microsoft.com/office/drawing/2014/main" id="{F2C455CC-2F7F-EFB2-B193-56D4554A927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52443" y="2646054"/>
            <a:ext cx="439639" cy="684912"/>
          </a:xfrm>
          <a:prstGeom prst="rect">
            <a:avLst/>
          </a:prstGeom>
        </p:spPr>
      </p:pic>
      <p:pic>
        <p:nvPicPr>
          <p:cNvPr id="383" name="Picture 382">
            <a:extLst>
              <a:ext uri="{FF2B5EF4-FFF2-40B4-BE49-F238E27FC236}">
                <a16:creationId xmlns:a16="http://schemas.microsoft.com/office/drawing/2014/main" id="{DA78A70C-BEF1-4CC3-9E94-EECD04DF048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44439" y="2176434"/>
            <a:ext cx="715890" cy="705515"/>
          </a:xfrm>
          <a:prstGeom prst="rect">
            <a:avLst/>
          </a:prstGeom>
        </p:spPr>
      </p:pic>
      <p:pic>
        <p:nvPicPr>
          <p:cNvPr id="385" name="Picture 384">
            <a:extLst>
              <a:ext uri="{FF2B5EF4-FFF2-40B4-BE49-F238E27FC236}">
                <a16:creationId xmlns:a16="http://schemas.microsoft.com/office/drawing/2014/main" id="{6CF743EE-6168-82C7-8496-35F411E19BF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06120" y="6327251"/>
            <a:ext cx="1014651" cy="795805"/>
          </a:xfrm>
          <a:prstGeom prst="rect">
            <a:avLst/>
          </a:prstGeom>
        </p:spPr>
      </p:pic>
      <p:pic>
        <p:nvPicPr>
          <p:cNvPr id="387" name="Picture 386">
            <a:extLst>
              <a:ext uri="{FF2B5EF4-FFF2-40B4-BE49-F238E27FC236}">
                <a16:creationId xmlns:a16="http://schemas.microsoft.com/office/drawing/2014/main" id="{C695E88B-F2A3-988E-BDBA-B7E14C82638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994620" y="4338270"/>
            <a:ext cx="796864" cy="70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832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808</TotalTime>
  <Words>99</Words>
  <Application>Microsoft Office PowerPoint</Application>
  <PresentationFormat>A4 Paper (210x297 mm)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Fred Longworth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 Edwards</dc:creator>
  <cp:lastModifiedBy>Louise Barker</cp:lastModifiedBy>
  <cp:revision>11</cp:revision>
  <cp:lastPrinted>2023-06-12T14:30:35Z</cp:lastPrinted>
  <dcterms:created xsi:type="dcterms:W3CDTF">2023-03-30T08:34:05Z</dcterms:created>
  <dcterms:modified xsi:type="dcterms:W3CDTF">2024-12-19T17:10:55Z</dcterms:modified>
</cp:coreProperties>
</file>