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CE264-DB41-8CF0-4E58-034BAC4A7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96D6C4-8BA7-7A9E-7E54-BF1006E190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3DE8E-8F3F-FD56-4171-236F96C41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8BD26-B4DD-9861-23D6-9D22622B6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D5119-4488-42B6-4678-FF32D9F9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85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C1018-69C7-660B-D526-C6DA0C343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B510D-C85B-4A5D-DA29-0E9142776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B95EA-D44A-C7ED-2021-0A3F5049B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4C69C-4009-0695-F643-AC823BD1F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C9A82-218E-15D2-20D4-A64BBD829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7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7D5C1-AA83-D0DC-D39B-B00745CB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C87EB-F45D-792C-6A37-B5B8745A9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A56821-3EDF-BE9D-3E4F-546DA851B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1C907-26F3-CF8A-8B5F-143EE0BFB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61273-9E81-AE48-7D9E-CC3D55204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0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DD55B-43F6-5C34-5FB7-F376D6FDC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BA710-2187-3034-3C81-43F5DD53F9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ED561-1FAA-95EF-FA29-DC894C79C4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037EFA-F9CA-4755-1077-DD766A79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0C1FAF-E428-95B6-E1A8-70B89B5F1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12895-5482-4FE4-9453-32BDD6839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692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66776-ED1D-BE56-A2CA-084E97417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DB030-E7BF-3718-8BE6-9D1E461FB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DB9237-9742-883F-0A6A-1163D812E5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426EB6-B126-46C5-791E-7205FBCD34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B690C6-578B-9AEB-B4C3-EEFDC65374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834E41-9D5D-EB85-F4DF-A2C29AA25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6F4A51-8202-47BF-0514-8FD177A60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FD179B-8B90-B44A-F810-B0C1BFAE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3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E10EB-B3EA-399E-BEA4-8E467755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ED0677-8626-06C3-F015-148A2976D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5DC245-A107-A95D-226B-329773A58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CD8CBF-34EA-37A8-31CC-FC1FDBB22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41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61C05C-7B19-E88F-2094-060923512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93EF9-E9BB-FDC9-2DC8-9A62D79E2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2E5372-6EC6-033F-D20F-B8F206C54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58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94D21-E20B-F525-8C2C-7C7F6BAC3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9BDCE-DEE0-9737-60E3-C4AF31712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8D9342-9052-1341-5975-47C86B23D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D5E53E-6A24-EFFC-8F8D-AF66B131A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50E989-851A-DB8B-53AD-73924A16A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7B416E-1E4D-B82B-4E6D-E4F5807D1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396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CC489-BBFD-6683-2CF3-325BF9E53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E7DA8E-FC57-8E92-3294-25758B98E3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7F60E-FD30-5102-87F3-2948446251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4E7DC9-49C3-2B0E-605D-797311634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6BB09-5DC8-29B1-8D04-6FDFEAD13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AFCD98-7633-40BC-D53B-DC3AABAE9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214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C728-7FEB-56E7-CC73-74DC053E7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104A4-CC25-EE43-01FC-8CD69ABF0F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82237-A3E1-A960-5693-A6EE5B5DD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BC487-1098-9384-B4F6-CBD47F4C1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7963C-B8FE-7168-42DF-049FEE8E6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03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4EB23F-AC07-A641-1F66-9182032C92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944C0-7301-8DEB-5C07-7FEEE0F34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30324-B98A-05C5-EC55-393490C16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DDF75-F3F3-2290-F973-E90D9CD26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C88B-3BCD-92E6-394F-6CBCD5BF4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716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906F89-8641-F1F2-47E9-2DC22291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02AD0A-2A4D-A3C2-852B-DE3D6739C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A0421-29E7-2F92-CA19-9999DAE7EC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D9F949-EB74-4B9A-8F70-6D364DACBCAB}" type="datetimeFigureOut">
              <a:rPr lang="en-GB" smtClean="0"/>
              <a:t>28/06/2024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F01F5-1996-8651-0B31-A87D52450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932999-345A-5B1A-7240-93418F5A0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1E1537-A7DE-494F-ACB4-24213519C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544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008E2A7-7137-0C0A-17A5-2CB848DFA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713310"/>
              </p:ext>
            </p:extLst>
          </p:nvPr>
        </p:nvGraphicFramePr>
        <p:xfrm>
          <a:off x="353407" y="476884"/>
          <a:ext cx="11485185" cy="5385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032">
                  <a:extLst>
                    <a:ext uri="{9D8B030D-6E8A-4147-A177-3AD203B41FA5}">
                      <a16:colId xmlns:a16="http://schemas.microsoft.com/office/drawing/2014/main" val="3838725783"/>
                    </a:ext>
                  </a:extLst>
                </a:gridCol>
                <a:gridCol w="2718924">
                  <a:extLst>
                    <a:ext uri="{9D8B030D-6E8A-4147-A177-3AD203B41FA5}">
                      <a16:colId xmlns:a16="http://schemas.microsoft.com/office/drawing/2014/main" val="2740126559"/>
                    </a:ext>
                  </a:extLst>
                </a:gridCol>
                <a:gridCol w="2597544">
                  <a:extLst>
                    <a:ext uri="{9D8B030D-6E8A-4147-A177-3AD203B41FA5}">
                      <a16:colId xmlns:a16="http://schemas.microsoft.com/office/drawing/2014/main" val="1360370157"/>
                    </a:ext>
                  </a:extLst>
                </a:gridCol>
                <a:gridCol w="2710831">
                  <a:extLst>
                    <a:ext uri="{9D8B030D-6E8A-4147-A177-3AD203B41FA5}">
                      <a16:colId xmlns:a16="http://schemas.microsoft.com/office/drawing/2014/main" val="3558328318"/>
                    </a:ext>
                  </a:extLst>
                </a:gridCol>
                <a:gridCol w="2575854">
                  <a:extLst>
                    <a:ext uri="{9D8B030D-6E8A-4147-A177-3AD203B41FA5}">
                      <a16:colId xmlns:a16="http://schemas.microsoft.com/office/drawing/2014/main" val="1042048606"/>
                    </a:ext>
                  </a:extLst>
                </a:gridCol>
              </a:tblGrid>
              <a:tr h="913515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Excellent</a:t>
                      </a:r>
                      <a:endParaRPr lang="en-GB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Home contact, postcard home, subject award nominations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Consistent</a:t>
                      </a:r>
                      <a:endParaRPr lang="en-GB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House Points, verbal and written praise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Inconsistent</a:t>
                      </a: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Behaviour C1  warnings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Cause for Concern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 contact, C2 sanction set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897252"/>
                  </a:ext>
                </a:extLst>
              </a:tr>
              <a:tr h="4379336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Classroom Learning</a:t>
                      </a:r>
                    </a:p>
                    <a:p>
                      <a:pPr algn="ctr"/>
                      <a:r>
                        <a:rPr lang="en-US" b="1" dirty="0" err="1">
                          <a:solidFill>
                            <a:schemeClr val="bg1"/>
                          </a:solidFill>
                        </a:rPr>
                        <a:t>Behaviours</a:t>
                      </a:r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Shows a high level of dedication and       enthusiasm for learning in lessons.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Relentless perseverance leads to resilient learning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behaviours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 in all lessons.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Regularly works towards extension tasks.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Demonstrates a respectful attitude through attentively listening and engaging with other learners and the teacher.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Constantly responsible for personal learning, and the learning of others.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When learning is challenging, a resourceful approach is taken to solve problems.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Actively engaged with group discussion, responsive to all questions and feedback provided.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Never needs to be reminded of school expectations</a:t>
                      </a:r>
                    </a:p>
                    <a:p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Shows enthusiasm towards learning within lessons.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Learning tasks are completed in a resilient manner, even when challenging.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High level of task completion within the lesson.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A respectful mindset is demonstrated through positive learning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behaviours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 that enable others to learn.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Regularly responsible for personal learning, always producing excellent work.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Resourceful learning makes use of a range of available tools for success.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Positively responsive to questions and feedback to improve and develop understanding.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Rarely needs to be reminded of school expectations.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Enthusiasm towards learning can vary between lessons and activities.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A resilient attitude is lacking so work is left incomplete or below expectations.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Passive attitude leads to lower progress.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Through poor engagement in learning tasks and low-level disruption, respectful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behaviour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 is not demonstrated.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Opportunities to be responsible for learning are missed.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A limited resourceful attitude means opportunities for success are reduced.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Seldomly responsive to questions and feedback with little or no development of ideas.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Needs to be reminded of school expectations, including punctuality.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Apathy for learning presents an obstacle for the student and teacher.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The learner is not resilient due to negative learning attitudes.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Creates a negative effect on the learning environment for others through a lack of respectful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behaviour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Regularly shows a lack of care and are not responsible for their learning.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Unable to demonstrate resourceful learning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behaviours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Unwilling to demonstrate responsive attitudes, even when called upon by the teacher.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Requires regular reminders of school expectations, including punctuality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4684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456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008E2A7-7137-0C0A-17A5-2CB848DFA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434302"/>
              </p:ext>
            </p:extLst>
          </p:nvPr>
        </p:nvGraphicFramePr>
        <p:xfrm>
          <a:off x="353407" y="476884"/>
          <a:ext cx="11485185" cy="3605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032">
                  <a:extLst>
                    <a:ext uri="{9D8B030D-6E8A-4147-A177-3AD203B41FA5}">
                      <a16:colId xmlns:a16="http://schemas.microsoft.com/office/drawing/2014/main" val="3838725783"/>
                    </a:ext>
                  </a:extLst>
                </a:gridCol>
                <a:gridCol w="2718924">
                  <a:extLst>
                    <a:ext uri="{9D8B030D-6E8A-4147-A177-3AD203B41FA5}">
                      <a16:colId xmlns:a16="http://schemas.microsoft.com/office/drawing/2014/main" val="2740126559"/>
                    </a:ext>
                  </a:extLst>
                </a:gridCol>
                <a:gridCol w="2597544">
                  <a:extLst>
                    <a:ext uri="{9D8B030D-6E8A-4147-A177-3AD203B41FA5}">
                      <a16:colId xmlns:a16="http://schemas.microsoft.com/office/drawing/2014/main" val="1360370157"/>
                    </a:ext>
                  </a:extLst>
                </a:gridCol>
                <a:gridCol w="2710831">
                  <a:extLst>
                    <a:ext uri="{9D8B030D-6E8A-4147-A177-3AD203B41FA5}">
                      <a16:colId xmlns:a16="http://schemas.microsoft.com/office/drawing/2014/main" val="3558328318"/>
                    </a:ext>
                  </a:extLst>
                </a:gridCol>
                <a:gridCol w="2575854">
                  <a:extLst>
                    <a:ext uri="{9D8B030D-6E8A-4147-A177-3AD203B41FA5}">
                      <a16:colId xmlns:a16="http://schemas.microsoft.com/office/drawing/2014/main" val="1042048606"/>
                    </a:ext>
                  </a:extLst>
                </a:gridCol>
              </a:tblGrid>
              <a:tr h="913515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Excellent</a:t>
                      </a:r>
                      <a:endParaRPr lang="en-GB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Home contact, postcard home, subject award nominations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Consistent</a:t>
                      </a:r>
                      <a:endParaRPr lang="en-GB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House Points, verbal and written praise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Inconsistent</a:t>
                      </a: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Behaviour C1  warnings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Cause for Concern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 contact, C2 sanction set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897252"/>
                  </a:ext>
                </a:extLst>
              </a:tr>
              <a:tr h="1278764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bg1"/>
                          </a:solidFill>
                        </a:rPr>
                        <a:t>Quality of </a:t>
                      </a:r>
                    </a:p>
                    <a:p>
                      <a:pPr algn="ctr"/>
                      <a:r>
                        <a:rPr lang="en-US" b="1">
                          <a:solidFill>
                            <a:schemeClr val="bg1"/>
                          </a:solidFill>
                        </a:rPr>
                        <a:t>Classwork</a:t>
                      </a:r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4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 All tasks are completed regularly, including taking on extension work.</a:t>
                      </a:r>
                    </a:p>
                    <a:p>
                      <a:pPr marL="0" indent="0">
                        <a:spcBef>
                          <a:spcPts val="4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 Exceptional concentration is demonstrated with all aspects of the lesson.</a:t>
                      </a:r>
                    </a:p>
                    <a:p>
                      <a:pPr marL="0" indent="0">
                        <a:spcBef>
                          <a:spcPts val="4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 Positive role modelling benefits others in group and independent work.</a:t>
                      </a:r>
                    </a:p>
                    <a:p>
                      <a:pPr marL="0" indent="0">
                        <a:spcBef>
                          <a:spcPts val="4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 Pride and purpose are consistently evident within learning tasks so that progress is regularly above expected levels.</a:t>
                      </a:r>
                    </a:p>
                    <a:p>
                      <a:pPr marL="0" indent="0">
                        <a:spcBef>
                          <a:spcPts val="4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 Presentation of work is exceptional and above expected standards.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Completes all work set in lessons so that progress is made.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Concentration remains high through all tasks set.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Rarely requires reminders to remain on task with group and independent tasks.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Time and care are given to work so that opportunities to develop understanding lead to expected progress.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Presentation of work meets the expected standards.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• Completes most of the work set in lessons but does not always make progress.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• Easily loses concentration in lesson which can affect the learning of others.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• Occasionally needs reminders to stay on task during group and independent tasks.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• Work is rushed so it is 'finished' but lacks the detail required to make expected progress.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• Presentation of work is below expectations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Often fails to complete work in lessons leading to little or no progress.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Regular lack of concentration has a negative impact on the learning of others.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Regular prompts to stay on task take the attention of the teacher away from others.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The quality of work is poor and shows a disinterest in learning, so progress is below what is expected by the teacher.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• Presentation of work falls well below the expected standards.</a:t>
                      </a:r>
                    </a:p>
                    <a:p>
                      <a:pPr>
                        <a:spcBef>
                          <a:spcPts val="400"/>
                        </a:spcBef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9120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9642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008E2A7-7137-0C0A-17A5-2CB848DFA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197288"/>
              </p:ext>
            </p:extLst>
          </p:nvPr>
        </p:nvGraphicFramePr>
        <p:xfrm>
          <a:off x="353407" y="476884"/>
          <a:ext cx="11485185" cy="3001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032">
                  <a:extLst>
                    <a:ext uri="{9D8B030D-6E8A-4147-A177-3AD203B41FA5}">
                      <a16:colId xmlns:a16="http://schemas.microsoft.com/office/drawing/2014/main" val="3838725783"/>
                    </a:ext>
                  </a:extLst>
                </a:gridCol>
                <a:gridCol w="2718924">
                  <a:extLst>
                    <a:ext uri="{9D8B030D-6E8A-4147-A177-3AD203B41FA5}">
                      <a16:colId xmlns:a16="http://schemas.microsoft.com/office/drawing/2014/main" val="2740126559"/>
                    </a:ext>
                  </a:extLst>
                </a:gridCol>
                <a:gridCol w="2597544">
                  <a:extLst>
                    <a:ext uri="{9D8B030D-6E8A-4147-A177-3AD203B41FA5}">
                      <a16:colId xmlns:a16="http://schemas.microsoft.com/office/drawing/2014/main" val="1360370157"/>
                    </a:ext>
                  </a:extLst>
                </a:gridCol>
                <a:gridCol w="2710831">
                  <a:extLst>
                    <a:ext uri="{9D8B030D-6E8A-4147-A177-3AD203B41FA5}">
                      <a16:colId xmlns:a16="http://schemas.microsoft.com/office/drawing/2014/main" val="3558328318"/>
                    </a:ext>
                  </a:extLst>
                </a:gridCol>
                <a:gridCol w="2575854">
                  <a:extLst>
                    <a:ext uri="{9D8B030D-6E8A-4147-A177-3AD203B41FA5}">
                      <a16:colId xmlns:a16="http://schemas.microsoft.com/office/drawing/2014/main" val="1042048606"/>
                    </a:ext>
                  </a:extLst>
                </a:gridCol>
              </a:tblGrid>
              <a:tr h="913515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Excellent</a:t>
                      </a:r>
                      <a:endParaRPr lang="en-GB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Home contact, postcard home, subject award nominations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Consistent</a:t>
                      </a:r>
                      <a:endParaRPr lang="en-GB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House Points, verbal and written praise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Inconsistent</a:t>
                      </a: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Behaviour C1  warnings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</a:rPr>
                        <a:t>Cause for 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Concern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</a:rPr>
                        <a:t>Examples may include: </a:t>
                      </a:r>
                      <a:r>
                        <a:rPr lang="en-GB" sz="11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 contact, C2 sanction set</a:t>
                      </a:r>
                      <a:endParaRPr lang="en-GB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897252"/>
                  </a:ext>
                </a:extLst>
              </a:tr>
              <a:tr h="1278764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Independent Learning</a:t>
                      </a:r>
                    </a:p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Completes homework ahead of the deadline set by the teacher.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The standard and quality of homework is consistently above expected standards.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Regularly seeks to further knowledge and understanding through requesting additional work.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Takes opportunities to complete wider research and reading around a topic regularly.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Always meets deadlines for homework set by the teacher.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Homework tasks meet the standards expected of the student.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Takes a keen interest in the learning tasks provided and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recognises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 the importance of consolidation and research tasks.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May </a:t>
                      </a:r>
                      <a:r>
                        <a:rPr lang="en-US" sz="1100">
                          <a:solidFill>
                            <a:schemeClr val="bg1"/>
                          </a:solidFill>
                        </a:rPr>
                        <a:t>occasionally undertake additional 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reading and research to improve understanding.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Usually meets deadlines for homework set by the teacher.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Homework standard is acceptable but demonstrates a lack of care and effort.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A rushed approach to homework means that opportunities to consolidate learning are not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</a:rPr>
                        <a:t>maximised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Only ever completes the minimum expectation of tasks that are set.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Often misses homework deadlines set by the teacher.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The presentation and quality of work is poor or insufficient, feeling rushed.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A lack of effort and engagement in homework results in a lack of progress in lessons.</a:t>
                      </a:r>
                    </a:p>
                    <a:p>
                      <a:pPr marL="171450" indent="-171450">
                        <a:spcBef>
                          <a:spcPts val="4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Often parts of the homework task are not attempted.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95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5929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1021</Words>
  <Application>Microsoft Office PowerPoint</Application>
  <PresentationFormat>Widescreen</PresentationFormat>
  <Paragraphs>96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>The Bishop of Hereford's Bluecoat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Mason</dc:creator>
  <cp:lastModifiedBy>Ellie Bunston</cp:lastModifiedBy>
  <cp:revision>8</cp:revision>
  <dcterms:created xsi:type="dcterms:W3CDTF">2024-06-04T12:07:40Z</dcterms:created>
  <dcterms:modified xsi:type="dcterms:W3CDTF">2024-06-28T10:10:33Z</dcterms:modified>
</cp:coreProperties>
</file>