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AF0501"/>
    <a:srgbClr val="F8B308"/>
    <a:srgbClr val="FFCC00"/>
    <a:srgbClr val="FF6600"/>
    <a:srgbClr val="4C216D"/>
    <a:srgbClr val="FF9900"/>
    <a:srgbClr val="175A68"/>
    <a:srgbClr val="FE5E00"/>
    <a:srgbClr val="1448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5833" autoAdjust="0"/>
  </p:normalViewPr>
  <p:slideViewPr>
    <p:cSldViewPr snapToGrid="0">
      <p:cViewPr>
        <p:scale>
          <a:sx n="100" d="100"/>
          <a:sy n="100" d="100"/>
        </p:scale>
        <p:origin x="1740" y="-6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6/15/2021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50" Type="http://schemas.openxmlformats.org/officeDocument/2006/relationships/image" Target="../media/image48.png"/><Relationship Id="rId55" Type="http://schemas.openxmlformats.org/officeDocument/2006/relationships/image" Target="../media/image53.png"/><Relationship Id="rId63" Type="http://schemas.openxmlformats.org/officeDocument/2006/relationships/image" Target="../media/image61.png"/><Relationship Id="rId68" Type="http://schemas.openxmlformats.org/officeDocument/2006/relationships/image" Target="../media/image66.png"/><Relationship Id="rId76" Type="http://schemas.openxmlformats.org/officeDocument/2006/relationships/image" Target="../media/image74.png"/><Relationship Id="rId84" Type="http://schemas.openxmlformats.org/officeDocument/2006/relationships/image" Target="../media/image82.png"/><Relationship Id="rId89" Type="http://schemas.openxmlformats.org/officeDocument/2006/relationships/image" Target="../media/image87.png"/><Relationship Id="rId7" Type="http://schemas.openxmlformats.org/officeDocument/2006/relationships/image" Target="../media/image5.png"/><Relationship Id="rId71" Type="http://schemas.openxmlformats.org/officeDocument/2006/relationships/image" Target="../media/image69.png"/><Relationship Id="rId92" Type="http://schemas.openxmlformats.org/officeDocument/2006/relationships/image" Target="../media/image9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9" Type="http://schemas.openxmlformats.org/officeDocument/2006/relationships/image" Target="../media/image27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3" Type="http://schemas.openxmlformats.org/officeDocument/2006/relationships/image" Target="../media/image51.png"/><Relationship Id="rId58" Type="http://schemas.openxmlformats.org/officeDocument/2006/relationships/image" Target="../media/image56.png"/><Relationship Id="rId66" Type="http://schemas.openxmlformats.org/officeDocument/2006/relationships/image" Target="../media/image64.png"/><Relationship Id="rId74" Type="http://schemas.openxmlformats.org/officeDocument/2006/relationships/image" Target="../media/image72.png"/><Relationship Id="rId79" Type="http://schemas.openxmlformats.org/officeDocument/2006/relationships/image" Target="../media/image77.png"/><Relationship Id="rId87" Type="http://schemas.openxmlformats.org/officeDocument/2006/relationships/image" Target="../media/image85.png"/><Relationship Id="rId5" Type="http://schemas.openxmlformats.org/officeDocument/2006/relationships/image" Target="../media/image3.png"/><Relationship Id="rId61" Type="http://schemas.openxmlformats.org/officeDocument/2006/relationships/image" Target="../media/image59.png"/><Relationship Id="rId82" Type="http://schemas.openxmlformats.org/officeDocument/2006/relationships/image" Target="../media/image80.png"/><Relationship Id="rId90" Type="http://schemas.openxmlformats.org/officeDocument/2006/relationships/image" Target="../media/image88.png"/><Relationship Id="rId19" Type="http://schemas.openxmlformats.org/officeDocument/2006/relationships/image" Target="../media/image1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56" Type="http://schemas.openxmlformats.org/officeDocument/2006/relationships/image" Target="../media/image54.png"/><Relationship Id="rId64" Type="http://schemas.openxmlformats.org/officeDocument/2006/relationships/image" Target="../media/image62.png"/><Relationship Id="rId69" Type="http://schemas.openxmlformats.org/officeDocument/2006/relationships/image" Target="../media/image67.png"/><Relationship Id="rId77" Type="http://schemas.openxmlformats.org/officeDocument/2006/relationships/image" Target="../media/image75.png"/><Relationship Id="rId8" Type="http://schemas.openxmlformats.org/officeDocument/2006/relationships/image" Target="../media/image6.png"/><Relationship Id="rId51" Type="http://schemas.openxmlformats.org/officeDocument/2006/relationships/image" Target="../media/image49.png"/><Relationship Id="rId72" Type="http://schemas.openxmlformats.org/officeDocument/2006/relationships/image" Target="../media/image70.png"/><Relationship Id="rId80" Type="http://schemas.openxmlformats.org/officeDocument/2006/relationships/image" Target="../media/image78.png"/><Relationship Id="rId85" Type="http://schemas.openxmlformats.org/officeDocument/2006/relationships/image" Target="../media/image83.png"/><Relationship Id="rId93" Type="http://schemas.openxmlformats.org/officeDocument/2006/relationships/image" Target="../media/image91.png"/><Relationship Id="rId3" Type="http://schemas.openxmlformats.org/officeDocument/2006/relationships/image" Target="../media/image1.tiff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59" Type="http://schemas.openxmlformats.org/officeDocument/2006/relationships/image" Target="../media/image57.png"/><Relationship Id="rId67" Type="http://schemas.openxmlformats.org/officeDocument/2006/relationships/image" Target="../media/image65.png"/><Relationship Id="rId20" Type="http://schemas.openxmlformats.org/officeDocument/2006/relationships/image" Target="../media/image18.png"/><Relationship Id="rId41" Type="http://schemas.openxmlformats.org/officeDocument/2006/relationships/image" Target="../media/image39.png"/><Relationship Id="rId54" Type="http://schemas.openxmlformats.org/officeDocument/2006/relationships/image" Target="../media/image52.png"/><Relationship Id="rId62" Type="http://schemas.openxmlformats.org/officeDocument/2006/relationships/image" Target="../media/image60.png"/><Relationship Id="rId70" Type="http://schemas.openxmlformats.org/officeDocument/2006/relationships/image" Target="../media/image68.png"/><Relationship Id="rId75" Type="http://schemas.openxmlformats.org/officeDocument/2006/relationships/image" Target="../media/image73.png"/><Relationship Id="rId83" Type="http://schemas.openxmlformats.org/officeDocument/2006/relationships/image" Target="../media/image81.png"/><Relationship Id="rId88" Type="http://schemas.openxmlformats.org/officeDocument/2006/relationships/image" Target="../media/image86.png"/><Relationship Id="rId91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57" Type="http://schemas.openxmlformats.org/officeDocument/2006/relationships/image" Target="../media/image55.png"/><Relationship Id="rId10" Type="http://schemas.openxmlformats.org/officeDocument/2006/relationships/image" Target="../media/image8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52" Type="http://schemas.openxmlformats.org/officeDocument/2006/relationships/image" Target="../media/image50.png"/><Relationship Id="rId60" Type="http://schemas.openxmlformats.org/officeDocument/2006/relationships/image" Target="../media/image58.png"/><Relationship Id="rId65" Type="http://schemas.openxmlformats.org/officeDocument/2006/relationships/image" Target="../media/image63.png"/><Relationship Id="rId73" Type="http://schemas.openxmlformats.org/officeDocument/2006/relationships/image" Target="../media/image71.png"/><Relationship Id="rId78" Type="http://schemas.openxmlformats.org/officeDocument/2006/relationships/image" Target="../media/image76.png"/><Relationship Id="rId81" Type="http://schemas.openxmlformats.org/officeDocument/2006/relationships/image" Target="../media/image79.png"/><Relationship Id="rId86" Type="http://schemas.openxmlformats.org/officeDocument/2006/relationships/image" Target="../media/image84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peech Bubble: Rectangle with Corners Rounded 73">
            <a:extLst>
              <a:ext uri="{FF2B5EF4-FFF2-40B4-BE49-F238E27FC236}">
                <a16:creationId xmlns:a16="http://schemas.microsoft.com/office/drawing/2014/main" id="{BDC2A4FA-DFC1-4BBB-8C7C-AA926C23DCE4}"/>
              </a:ext>
            </a:extLst>
          </p:cNvPr>
          <p:cNvSpPr/>
          <p:nvPr/>
        </p:nvSpPr>
        <p:spPr>
          <a:xfrm>
            <a:off x="7055876" y="14874391"/>
            <a:ext cx="1196063" cy="461665"/>
          </a:xfrm>
          <a:prstGeom prst="wedgeRoundRect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-69885" y="-27267"/>
            <a:ext cx="9850419" cy="1791098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Where are areas of surplus and deficit located globally? </a:t>
            </a:r>
          </a:p>
        </p:txBody>
      </p:sp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608268" y="1365222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1953674" y="15522198"/>
            <a:ext cx="6575417" cy="610731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418957" y="11395806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1928849" y="13352216"/>
            <a:ext cx="5942715" cy="621843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32661" y="11131055"/>
            <a:ext cx="5841604" cy="65497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344822" y="7070001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0" y="8981637"/>
            <a:ext cx="5935711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046466" y="6831208"/>
            <a:ext cx="5827821" cy="61739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161483" y="4674732"/>
            <a:ext cx="5733212" cy="606471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7536442" y="8522806"/>
            <a:ext cx="1214980" cy="130486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7726139" y="872358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AB96207F-9876-7A4C-8CB8-0378596E3D43}"/>
              </a:ext>
            </a:extLst>
          </p:cNvPr>
          <p:cNvSpPr/>
          <p:nvPr/>
        </p:nvSpPr>
        <p:spPr>
          <a:xfrm>
            <a:off x="8003494" y="12006378"/>
            <a:ext cx="1214980" cy="1304869"/>
          </a:xfrm>
          <a:prstGeom prst="ellipse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8D87C2B-4ED1-1C4B-B314-D95374A7846D}"/>
              </a:ext>
            </a:extLst>
          </p:cNvPr>
          <p:cNvSpPr/>
          <p:nvPr/>
        </p:nvSpPr>
        <p:spPr>
          <a:xfrm>
            <a:off x="8191763" y="1219214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4086527" y="2459522"/>
            <a:ext cx="3721733" cy="629361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2596707" y="131194"/>
            <a:ext cx="938427" cy="1386483"/>
          </a:xfrm>
          <a:prstGeom prst="triangle">
            <a:avLst>
              <a:gd name="adj" fmla="val 45360"/>
            </a:avLst>
          </a:prstGeom>
          <a:solidFill>
            <a:srgbClr val="4C2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8188605" y="12254054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8200158" y="12343708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8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7713758" y="8770298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7738521" y="8804535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9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80735897-8BBA-DB41-B061-A9B018CCEA5B}"/>
              </a:ext>
            </a:extLst>
          </p:cNvPr>
          <p:cNvSpPr/>
          <p:nvPr/>
        </p:nvSpPr>
        <p:spPr>
          <a:xfrm>
            <a:off x="2900742" y="4408212"/>
            <a:ext cx="1214980" cy="1304869"/>
          </a:xfrm>
          <a:prstGeom prst="ellipse">
            <a:avLst/>
          </a:prstGeom>
          <a:solidFill>
            <a:srgbClr val="CC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B86E97AE-F6AD-3941-9977-D85456F283F2}"/>
              </a:ext>
            </a:extLst>
          </p:cNvPr>
          <p:cNvSpPr/>
          <p:nvPr/>
        </p:nvSpPr>
        <p:spPr>
          <a:xfrm>
            <a:off x="3065272" y="4562893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97388CA-480C-FF4C-8413-3D86DF3CDAEA}"/>
              </a:ext>
            </a:extLst>
          </p:cNvPr>
          <p:cNvSpPr txBox="1"/>
          <p:nvPr/>
        </p:nvSpPr>
        <p:spPr>
          <a:xfrm>
            <a:off x="3065784" y="458542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418B80D-A453-EC4A-95CC-6785F89B09BA}"/>
              </a:ext>
            </a:extLst>
          </p:cNvPr>
          <p:cNvSpPr txBox="1"/>
          <p:nvPr/>
        </p:nvSpPr>
        <p:spPr>
          <a:xfrm>
            <a:off x="3040851" y="4632118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085331" y="15136909"/>
            <a:ext cx="1214980" cy="1304869"/>
          </a:xfrm>
          <a:prstGeom prst="ellipse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276162" y="15336268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F347F049-5853-0C49-B90B-3270038CAC6A}"/>
              </a:ext>
            </a:extLst>
          </p:cNvPr>
          <p:cNvCxnSpPr>
            <a:cxnSpLocks/>
          </p:cNvCxnSpPr>
          <p:nvPr/>
        </p:nvCxnSpPr>
        <p:spPr>
          <a:xfrm>
            <a:off x="6646251" y="15330158"/>
            <a:ext cx="0" cy="3666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432DE9D9-B0B5-F742-8942-7B37AAB3C019}"/>
              </a:ext>
            </a:extLst>
          </p:cNvPr>
          <p:cNvCxnSpPr>
            <a:cxnSpLocks/>
          </p:cNvCxnSpPr>
          <p:nvPr/>
        </p:nvCxnSpPr>
        <p:spPr>
          <a:xfrm flipV="1">
            <a:off x="6163738" y="15851473"/>
            <a:ext cx="0" cy="3880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ED5654B3-6730-9743-8B5B-BB63078882F5}"/>
              </a:ext>
            </a:extLst>
          </p:cNvPr>
          <p:cNvCxnSpPr>
            <a:cxnSpLocks/>
          </p:cNvCxnSpPr>
          <p:nvPr/>
        </p:nvCxnSpPr>
        <p:spPr>
          <a:xfrm>
            <a:off x="5698171" y="15324512"/>
            <a:ext cx="1" cy="4162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A43FCBD3-15AC-074B-89C1-9811AED33C3A}"/>
              </a:ext>
            </a:extLst>
          </p:cNvPr>
          <p:cNvCxnSpPr>
            <a:cxnSpLocks/>
          </p:cNvCxnSpPr>
          <p:nvPr/>
        </p:nvCxnSpPr>
        <p:spPr>
          <a:xfrm flipV="1">
            <a:off x="5496525" y="15851472"/>
            <a:ext cx="0" cy="60201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>
            <a:extLst>
              <a:ext uri="{FF2B5EF4-FFF2-40B4-BE49-F238E27FC236}">
                <a16:creationId xmlns:a16="http://schemas.microsoft.com/office/drawing/2014/main" id="{1A9F72DB-801B-1540-9027-8E9B8D266CA4}"/>
              </a:ext>
            </a:extLst>
          </p:cNvPr>
          <p:cNvSpPr txBox="1"/>
          <p:nvPr/>
        </p:nvSpPr>
        <p:spPr>
          <a:xfrm>
            <a:off x="5118584" y="16535316"/>
            <a:ext cx="942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structures allow the human body to move?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754347FA-8CA5-B64D-85BC-64ED9061E462}"/>
              </a:ext>
            </a:extLst>
          </p:cNvPr>
          <p:cNvSpPr txBox="1"/>
          <p:nvPr/>
        </p:nvSpPr>
        <p:spPr>
          <a:xfrm>
            <a:off x="5454172" y="14897988"/>
            <a:ext cx="942102" cy="374571"/>
          </a:xfrm>
          <a:prstGeom prst="wedgeRoundRectCallout">
            <a:avLst>
              <a:gd name="adj1" fmla="val 12991"/>
              <a:gd name="adj2" fmla="val 65212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What makes up living organisms? </a:t>
            </a:r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00E6D38E-3F60-8646-B0C0-1F4A34240498}"/>
              </a:ext>
            </a:extLst>
          </p:cNvPr>
          <p:cNvCxnSpPr>
            <a:cxnSpLocks/>
          </p:cNvCxnSpPr>
          <p:nvPr/>
        </p:nvCxnSpPr>
        <p:spPr>
          <a:xfrm flipH="1">
            <a:off x="4833486" y="15415558"/>
            <a:ext cx="1541" cy="4223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DDCFADFF-18E9-314C-BA93-B0E2EAA0B395}"/>
              </a:ext>
            </a:extLst>
          </p:cNvPr>
          <p:cNvCxnSpPr>
            <a:cxnSpLocks/>
          </p:cNvCxnSpPr>
          <p:nvPr/>
        </p:nvCxnSpPr>
        <p:spPr>
          <a:xfrm flipV="1">
            <a:off x="4202842" y="15735550"/>
            <a:ext cx="6084" cy="7580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798D0D35-29AB-1847-B78E-66D8D2E8F393}"/>
              </a:ext>
            </a:extLst>
          </p:cNvPr>
          <p:cNvSpPr txBox="1"/>
          <p:nvPr/>
        </p:nvSpPr>
        <p:spPr>
          <a:xfrm>
            <a:off x="4278451" y="14904666"/>
            <a:ext cx="9884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components allow humans to carry out gas exchange?</a:t>
            </a:r>
          </a:p>
        </p:txBody>
      </p: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79CABD94-8106-F04E-93C4-2DBA3B817C6C}"/>
              </a:ext>
            </a:extLst>
          </p:cNvPr>
          <p:cNvCxnSpPr>
            <a:cxnSpLocks/>
            <a:stCxn id="383" idx="2"/>
          </p:cNvCxnSpPr>
          <p:nvPr/>
        </p:nvCxnSpPr>
        <p:spPr>
          <a:xfrm flipH="1">
            <a:off x="3524994" y="15241600"/>
            <a:ext cx="1718" cy="67773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Box 119">
            <a:extLst>
              <a:ext uri="{FF2B5EF4-FFF2-40B4-BE49-F238E27FC236}">
                <a16:creationId xmlns:a16="http://schemas.microsoft.com/office/drawing/2014/main" id="{307DEB2C-260D-0340-9B54-6F5AE6E5CAF0}"/>
              </a:ext>
            </a:extLst>
          </p:cNvPr>
          <p:cNvSpPr txBox="1"/>
          <p:nvPr/>
        </p:nvSpPr>
        <p:spPr>
          <a:xfrm>
            <a:off x="3867182" y="16840061"/>
            <a:ext cx="1155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is new life created?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06" r="530" b="32512"/>
          <a:stretch/>
        </p:blipFill>
        <p:spPr>
          <a:xfrm>
            <a:off x="7948532" y="16516237"/>
            <a:ext cx="1428811" cy="482694"/>
          </a:xfrm>
          <a:prstGeom prst="rect">
            <a:avLst/>
          </a:prstGeom>
        </p:spPr>
      </p:pic>
      <p:cxnSp>
        <p:nvCxnSpPr>
          <p:cNvPr id="206" name="Straight Connector 205">
            <a:extLst>
              <a:ext uri="{FF2B5EF4-FFF2-40B4-BE49-F238E27FC236}">
                <a16:creationId xmlns:a16="http://schemas.microsoft.com/office/drawing/2014/main" id="{22C34EC9-0363-624B-91C8-BC3109AEE089}"/>
              </a:ext>
            </a:extLst>
          </p:cNvPr>
          <p:cNvCxnSpPr>
            <a:cxnSpLocks/>
          </p:cNvCxnSpPr>
          <p:nvPr/>
        </p:nvCxnSpPr>
        <p:spPr>
          <a:xfrm>
            <a:off x="7871564" y="10928006"/>
            <a:ext cx="0" cy="49924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C01852B1-E08D-2243-A474-5E7835DAB027}"/>
              </a:ext>
            </a:extLst>
          </p:cNvPr>
          <p:cNvCxnSpPr>
            <a:cxnSpLocks/>
          </p:cNvCxnSpPr>
          <p:nvPr/>
        </p:nvCxnSpPr>
        <p:spPr>
          <a:xfrm>
            <a:off x="7173580" y="11056198"/>
            <a:ext cx="0" cy="3710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AB65D886-ADBA-FC4B-9739-0F6ED4A9D67A}"/>
              </a:ext>
            </a:extLst>
          </p:cNvPr>
          <p:cNvCxnSpPr>
            <a:cxnSpLocks/>
          </p:cNvCxnSpPr>
          <p:nvPr/>
        </p:nvCxnSpPr>
        <p:spPr>
          <a:xfrm flipV="1">
            <a:off x="7694593" y="11547524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9E865DA3-DE36-E64D-B463-8964711B884D}"/>
              </a:ext>
            </a:extLst>
          </p:cNvPr>
          <p:cNvCxnSpPr>
            <a:cxnSpLocks/>
          </p:cNvCxnSpPr>
          <p:nvPr/>
        </p:nvCxnSpPr>
        <p:spPr>
          <a:xfrm>
            <a:off x="1015654" y="11612652"/>
            <a:ext cx="1039408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206BE152-910A-2843-A2AB-7EEE1AB8E0D0}"/>
              </a:ext>
            </a:extLst>
          </p:cNvPr>
          <p:cNvCxnSpPr>
            <a:cxnSpLocks/>
          </p:cNvCxnSpPr>
          <p:nvPr/>
        </p:nvCxnSpPr>
        <p:spPr>
          <a:xfrm flipV="1">
            <a:off x="3265852" y="15851472"/>
            <a:ext cx="0" cy="4682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A7C6716C-32A9-3E41-9445-F62338DFDF8F}"/>
              </a:ext>
            </a:extLst>
          </p:cNvPr>
          <p:cNvCxnSpPr>
            <a:cxnSpLocks/>
          </p:cNvCxnSpPr>
          <p:nvPr/>
        </p:nvCxnSpPr>
        <p:spPr>
          <a:xfrm>
            <a:off x="6787202" y="4512355"/>
            <a:ext cx="0" cy="3795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:a16="http://schemas.microsoft.com/office/drawing/2014/main" id="{192FEB05-E34C-E146-9EA6-587B7AEFD772}"/>
              </a:ext>
            </a:extLst>
          </p:cNvPr>
          <p:cNvCxnSpPr>
            <a:cxnSpLocks/>
          </p:cNvCxnSpPr>
          <p:nvPr/>
        </p:nvCxnSpPr>
        <p:spPr>
          <a:xfrm flipH="1">
            <a:off x="8471647" y="3939355"/>
            <a:ext cx="513701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22821085-9B01-1643-85C1-C64AF10D1D68}"/>
              </a:ext>
            </a:extLst>
          </p:cNvPr>
          <p:cNvCxnSpPr>
            <a:cxnSpLocks/>
          </p:cNvCxnSpPr>
          <p:nvPr/>
        </p:nvCxnSpPr>
        <p:spPr>
          <a:xfrm flipH="1">
            <a:off x="8532944" y="3486046"/>
            <a:ext cx="494394" cy="13504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Straight Connector 383">
            <a:extLst>
              <a:ext uri="{FF2B5EF4-FFF2-40B4-BE49-F238E27FC236}">
                <a16:creationId xmlns:a16="http://schemas.microsoft.com/office/drawing/2014/main" id="{8E3DE95F-9ECA-3346-BB38-F9EBCA9A37B9}"/>
              </a:ext>
            </a:extLst>
          </p:cNvPr>
          <p:cNvCxnSpPr>
            <a:cxnSpLocks/>
          </p:cNvCxnSpPr>
          <p:nvPr/>
        </p:nvCxnSpPr>
        <p:spPr>
          <a:xfrm>
            <a:off x="7927697" y="4161167"/>
            <a:ext cx="454502" cy="1789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Straight Connector 385">
            <a:extLst>
              <a:ext uri="{FF2B5EF4-FFF2-40B4-BE49-F238E27FC236}">
                <a16:creationId xmlns:a16="http://schemas.microsoft.com/office/drawing/2014/main" id="{B16335DF-B3E6-9C43-8DA5-AD74166C867F}"/>
              </a:ext>
            </a:extLst>
          </p:cNvPr>
          <p:cNvCxnSpPr>
            <a:cxnSpLocks/>
          </p:cNvCxnSpPr>
          <p:nvPr/>
        </p:nvCxnSpPr>
        <p:spPr>
          <a:xfrm flipH="1" flipV="1">
            <a:off x="7488927" y="5042893"/>
            <a:ext cx="333511" cy="41223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24E180E0-EF2A-9645-9783-CACAE2FBF8CE}"/>
              </a:ext>
            </a:extLst>
          </p:cNvPr>
          <p:cNvCxnSpPr>
            <a:cxnSpLocks/>
          </p:cNvCxnSpPr>
          <p:nvPr/>
        </p:nvCxnSpPr>
        <p:spPr>
          <a:xfrm flipV="1">
            <a:off x="7694523" y="2949433"/>
            <a:ext cx="208812" cy="2755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2" name="Straight Connector 391">
            <a:extLst>
              <a:ext uri="{FF2B5EF4-FFF2-40B4-BE49-F238E27FC236}">
                <a16:creationId xmlns:a16="http://schemas.microsoft.com/office/drawing/2014/main" id="{D8FE89EB-BF86-E64A-8A5A-7463636CC8B2}"/>
              </a:ext>
            </a:extLst>
          </p:cNvPr>
          <p:cNvCxnSpPr>
            <a:cxnSpLocks/>
          </p:cNvCxnSpPr>
          <p:nvPr/>
        </p:nvCxnSpPr>
        <p:spPr>
          <a:xfrm flipH="1">
            <a:off x="8253123" y="2634786"/>
            <a:ext cx="474214" cy="47925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4A004A65-F6C5-4141-8C1F-EA48F18945B6}"/>
              </a:ext>
            </a:extLst>
          </p:cNvPr>
          <p:cNvCxnSpPr>
            <a:cxnSpLocks/>
          </p:cNvCxnSpPr>
          <p:nvPr/>
        </p:nvCxnSpPr>
        <p:spPr>
          <a:xfrm flipH="1">
            <a:off x="7891475" y="2141168"/>
            <a:ext cx="211187" cy="5450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554B049-F74B-48F1-A036-FC00BC393C00}"/>
              </a:ext>
            </a:extLst>
          </p:cNvPr>
          <p:cNvSpPr txBox="1"/>
          <p:nvPr/>
        </p:nvSpPr>
        <p:spPr>
          <a:xfrm>
            <a:off x="7670297" y="23942"/>
            <a:ext cx="230864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Aharoni" panose="020B0604020202020204" pitchFamily="2" charset="-79"/>
                <a:cs typeface="Aharoni" panose="020B0604020202020204" pitchFamily="2" charset="-79"/>
              </a:rPr>
              <a:t>BHBS Science Learning Journey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7265978" y="15513490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265978" y="15429809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65E294C-3CC3-42DA-838A-6653714A48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9623" y="14759830"/>
            <a:ext cx="697996" cy="1744991"/>
          </a:xfrm>
          <a:prstGeom prst="rect">
            <a:avLst/>
          </a:prstGeom>
        </p:spPr>
      </p:pic>
      <p:sp>
        <p:nvSpPr>
          <p:cNvPr id="370" name="TextBox 369">
            <a:extLst>
              <a:ext uri="{FF2B5EF4-FFF2-40B4-BE49-F238E27FC236}">
                <a16:creationId xmlns:a16="http://schemas.microsoft.com/office/drawing/2014/main" id="{8F2FCE06-B784-40AE-99FE-6BE6AEB80DF4}"/>
              </a:ext>
            </a:extLst>
          </p:cNvPr>
          <p:cNvSpPr txBox="1"/>
          <p:nvPr/>
        </p:nvSpPr>
        <p:spPr>
          <a:xfrm>
            <a:off x="6232550" y="14746497"/>
            <a:ext cx="1021410" cy="646986"/>
          </a:xfrm>
          <a:prstGeom prst="wedgeRoundRectCallout">
            <a:avLst>
              <a:gd name="adj1" fmla="val 7940"/>
              <a:gd name="adj2" fmla="val 8506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What are the different types of cells and what are their uses? </a:t>
            </a:r>
          </a:p>
        </p:txBody>
      </p:sp>
      <p:sp>
        <p:nvSpPr>
          <p:cNvPr id="372" name="TextBox 371">
            <a:extLst>
              <a:ext uri="{FF2B5EF4-FFF2-40B4-BE49-F238E27FC236}">
                <a16:creationId xmlns:a16="http://schemas.microsoft.com/office/drawing/2014/main" id="{9F6593FB-5247-4B4E-A446-6EB069AC1072}"/>
              </a:ext>
            </a:extLst>
          </p:cNvPr>
          <p:cNvSpPr txBox="1"/>
          <p:nvPr/>
        </p:nvSpPr>
        <p:spPr>
          <a:xfrm>
            <a:off x="5809877" y="16835718"/>
            <a:ext cx="1073630" cy="510778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How can we view and understand cells? </a:t>
            </a:r>
          </a:p>
        </p:txBody>
      </p:sp>
      <p:sp>
        <p:nvSpPr>
          <p:cNvPr id="383" name="TextBox 382">
            <a:extLst>
              <a:ext uri="{FF2B5EF4-FFF2-40B4-BE49-F238E27FC236}">
                <a16:creationId xmlns:a16="http://schemas.microsoft.com/office/drawing/2014/main" id="{32541251-484A-4B5E-905D-72E73174BF8C}"/>
              </a:ext>
            </a:extLst>
          </p:cNvPr>
          <p:cNvSpPr txBox="1"/>
          <p:nvPr/>
        </p:nvSpPr>
        <p:spPr>
          <a:xfrm>
            <a:off x="3083875" y="14656825"/>
            <a:ext cx="8856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changes do our bodies go through when we grow up?</a:t>
            </a:r>
          </a:p>
        </p:txBody>
      </p:sp>
      <p:sp>
        <p:nvSpPr>
          <p:cNvPr id="390" name="TextBox 389">
            <a:extLst>
              <a:ext uri="{FF2B5EF4-FFF2-40B4-BE49-F238E27FC236}">
                <a16:creationId xmlns:a16="http://schemas.microsoft.com/office/drawing/2014/main" id="{D95E924F-0B81-4882-8006-C83B4A01533F}"/>
              </a:ext>
            </a:extLst>
          </p:cNvPr>
          <p:cNvSpPr txBox="1"/>
          <p:nvPr/>
        </p:nvSpPr>
        <p:spPr>
          <a:xfrm>
            <a:off x="2847612" y="16340108"/>
            <a:ext cx="885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DNA and how did we discover it? </a:t>
            </a:r>
          </a:p>
        </p:txBody>
      </p:sp>
      <p:cxnSp>
        <p:nvCxnSpPr>
          <p:cNvPr id="391" name="Straight Connector 390">
            <a:extLst>
              <a:ext uri="{FF2B5EF4-FFF2-40B4-BE49-F238E27FC236}">
                <a16:creationId xmlns:a16="http://schemas.microsoft.com/office/drawing/2014/main" id="{39981D08-B8AF-4086-AE03-C44C8CE55DC7}"/>
              </a:ext>
            </a:extLst>
          </p:cNvPr>
          <p:cNvCxnSpPr>
            <a:cxnSpLocks/>
          </p:cNvCxnSpPr>
          <p:nvPr/>
        </p:nvCxnSpPr>
        <p:spPr>
          <a:xfrm>
            <a:off x="2623246" y="15228605"/>
            <a:ext cx="0" cy="49187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9" name="Straight Connector 398">
            <a:extLst>
              <a:ext uri="{FF2B5EF4-FFF2-40B4-BE49-F238E27FC236}">
                <a16:creationId xmlns:a16="http://schemas.microsoft.com/office/drawing/2014/main" id="{E84EC7A0-1EC3-489B-B564-99132653BA00}"/>
              </a:ext>
            </a:extLst>
          </p:cNvPr>
          <p:cNvCxnSpPr>
            <a:cxnSpLocks/>
          </p:cNvCxnSpPr>
          <p:nvPr/>
        </p:nvCxnSpPr>
        <p:spPr>
          <a:xfrm flipV="1">
            <a:off x="2392592" y="15857503"/>
            <a:ext cx="10464" cy="96521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2" name="Straight Connector 401">
            <a:extLst>
              <a:ext uri="{FF2B5EF4-FFF2-40B4-BE49-F238E27FC236}">
                <a16:creationId xmlns:a16="http://schemas.microsoft.com/office/drawing/2014/main" id="{4C8A4E39-A5D3-4E3C-B675-233EEF1AD624}"/>
              </a:ext>
            </a:extLst>
          </p:cNvPr>
          <p:cNvCxnSpPr>
            <a:cxnSpLocks/>
          </p:cNvCxnSpPr>
          <p:nvPr/>
        </p:nvCxnSpPr>
        <p:spPr>
          <a:xfrm>
            <a:off x="939514" y="15851471"/>
            <a:ext cx="572506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4" name="Straight Connector 403">
            <a:extLst>
              <a:ext uri="{FF2B5EF4-FFF2-40B4-BE49-F238E27FC236}">
                <a16:creationId xmlns:a16="http://schemas.microsoft.com/office/drawing/2014/main" id="{55D8D665-85EA-4BF1-B6C2-A52C3A9260DC}"/>
              </a:ext>
            </a:extLst>
          </p:cNvPr>
          <p:cNvCxnSpPr>
            <a:cxnSpLocks/>
          </p:cNvCxnSpPr>
          <p:nvPr/>
        </p:nvCxnSpPr>
        <p:spPr>
          <a:xfrm>
            <a:off x="651412" y="15206381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7" name="TextBox 406">
            <a:extLst>
              <a:ext uri="{FF2B5EF4-FFF2-40B4-BE49-F238E27FC236}">
                <a16:creationId xmlns:a16="http://schemas.microsoft.com/office/drawing/2014/main" id="{4DE21528-77FC-4069-99C5-0B0441C6E539}"/>
              </a:ext>
            </a:extLst>
          </p:cNvPr>
          <p:cNvSpPr txBox="1"/>
          <p:nvPr/>
        </p:nvSpPr>
        <p:spPr>
          <a:xfrm>
            <a:off x="1799521" y="15065351"/>
            <a:ext cx="8812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organisms adapt and survive?</a:t>
            </a:r>
          </a:p>
        </p:txBody>
      </p:sp>
      <p:sp>
        <p:nvSpPr>
          <p:cNvPr id="408" name="TextBox 407">
            <a:extLst>
              <a:ext uri="{FF2B5EF4-FFF2-40B4-BE49-F238E27FC236}">
                <a16:creationId xmlns:a16="http://schemas.microsoft.com/office/drawing/2014/main" id="{A0E2CD6C-87C3-4532-A420-E76F9B7A9630}"/>
              </a:ext>
            </a:extLst>
          </p:cNvPr>
          <p:cNvSpPr txBox="1"/>
          <p:nvPr/>
        </p:nvSpPr>
        <p:spPr>
          <a:xfrm>
            <a:off x="1546985" y="16159577"/>
            <a:ext cx="881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change state?</a:t>
            </a:r>
          </a:p>
        </p:txBody>
      </p:sp>
      <p:sp>
        <p:nvSpPr>
          <p:cNvPr id="412" name="TextBox 411">
            <a:extLst>
              <a:ext uri="{FF2B5EF4-FFF2-40B4-BE49-F238E27FC236}">
                <a16:creationId xmlns:a16="http://schemas.microsoft.com/office/drawing/2014/main" id="{B9C0F880-0D6B-4E8B-B6C3-8004E8B49809}"/>
              </a:ext>
            </a:extLst>
          </p:cNvPr>
          <p:cNvSpPr txBox="1"/>
          <p:nvPr/>
        </p:nvSpPr>
        <p:spPr>
          <a:xfrm>
            <a:off x="403892" y="16104543"/>
            <a:ext cx="881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particles move? </a:t>
            </a:r>
          </a:p>
        </p:txBody>
      </p:sp>
      <p:cxnSp>
        <p:nvCxnSpPr>
          <p:cNvPr id="413" name="Straight Connector 412">
            <a:extLst>
              <a:ext uri="{FF2B5EF4-FFF2-40B4-BE49-F238E27FC236}">
                <a16:creationId xmlns:a16="http://schemas.microsoft.com/office/drawing/2014/main" id="{87060DFD-A38E-40F8-BEFA-BC2D5DA4D4D8}"/>
              </a:ext>
            </a:extLst>
          </p:cNvPr>
          <p:cNvCxnSpPr>
            <a:cxnSpLocks/>
          </p:cNvCxnSpPr>
          <p:nvPr/>
        </p:nvCxnSpPr>
        <p:spPr>
          <a:xfrm>
            <a:off x="638550" y="14436197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4" name="Straight Connector 413">
            <a:extLst>
              <a:ext uri="{FF2B5EF4-FFF2-40B4-BE49-F238E27FC236}">
                <a16:creationId xmlns:a16="http://schemas.microsoft.com/office/drawing/2014/main" id="{970C0AA5-ED89-4EB0-B167-A719E81A435C}"/>
              </a:ext>
            </a:extLst>
          </p:cNvPr>
          <p:cNvCxnSpPr>
            <a:cxnSpLocks/>
          </p:cNvCxnSpPr>
          <p:nvPr/>
        </p:nvCxnSpPr>
        <p:spPr>
          <a:xfrm>
            <a:off x="1528500" y="13003631"/>
            <a:ext cx="0" cy="77968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5" name="Straight Connector 414">
            <a:extLst>
              <a:ext uri="{FF2B5EF4-FFF2-40B4-BE49-F238E27FC236}">
                <a16:creationId xmlns:a16="http://schemas.microsoft.com/office/drawing/2014/main" id="{4EE1B1BE-FD5F-4B20-B018-7A50F36F26B4}"/>
              </a:ext>
            </a:extLst>
          </p:cNvPr>
          <p:cNvCxnSpPr>
            <a:cxnSpLocks/>
          </p:cNvCxnSpPr>
          <p:nvPr/>
        </p:nvCxnSpPr>
        <p:spPr>
          <a:xfrm flipV="1">
            <a:off x="2000644" y="13731591"/>
            <a:ext cx="0" cy="3637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6" name="Straight Connector 415">
            <a:extLst>
              <a:ext uri="{FF2B5EF4-FFF2-40B4-BE49-F238E27FC236}">
                <a16:creationId xmlns:a16="http://schemas.microsoft.com/office/drawing/2014/main" id="{AF52F4AD-7FD7-46EA-8CF6-709D7AEBBF7E}"/>
              </a:ext>
            </a:extLst>
          </p:cNvPr>
          <p:cNvCxnSpPr>
            <a:cxnSpLocks/>
          </p:cNvCxnSpPr>
          <p:nvPr/>
        </p:nvCxnSpPr>
        <p:spPr>
          <a:xfrm flipH="1">
            <a:off x="2292713" y="12891602"/>
            <a:ext cx="9049" cy="71435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7" name="TextBox 416">
            <a:extLst>
              <a:ext uri="{FF2B5EF4-FFF2-40B4-BE49-F238E27FC236}">
                <a16:creationId xmlns:a16="http://schemas.microsoft.com/office/drawing/2014/main" id="{491333F3-8BF7-4441-B63E-797E7D3F9B91}"/>
              </a:ext>
            </a:extLst>
          </p:cNvPr>
          <p:cNvSpPr txBox="1"/>
          <p:nvPr/>
        </p:nvSpPr>
        <p:spPr>
          <a:xfrm>
            <a:off x="211247" y="14507915"/>
            <a:ext cx="782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separate mixtures?</a:t>
            </a:r>
          </a:p>
        </p:txBody>
      </p:sp>
      <p:sp>
        <p:nvSpPr>
          <p:cNvPr id="418" name="TextBox 417">
            <a:extLst>
              <a:ext uri="{FF2B5EF4-FFF2-40B4-BE49-F238E27FC236}">
                <a16:creationId xmlns:a16="http://schemas.microsoft.com/office/drawing/2014/main" id="{65D093DE-BCD4-4BFF-8B43-E2A563713455}"/>
              </a:ext>
            </a:extLst>
          </p:cNvPr>
          <p:cNvSpPr txBox="1"/>
          <p:nvPr/>
        </p:nvSpPr>
        <p:spPr>
          <a:xfrm>
            <a:off x="149121" y="13968136"/>
            <a:ext cx="782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make clean drinking water?</a:t>
            </a:r>
          </a:p>
        </p:txBody>
      </p:sp>
      <p:sp>
        <p:nvSpPr>
          <p:cNvPr id="419" name="TextBox 418">
            <a:extLst>
              <a:ext uri="{FF2B5EF4-FFF2-40B4-BE49-F238E27FC236}">
                <a16:creationId xmlns:a16="http://schemas.microsoft.com/office/drawing/2014/main" id="{072D6B6F-C480-48A8-81BA-C93286A056C4}"/>
              </a:ext>
            </a:extLst>
          </p:cNvPr>
          <p:cNvSpPr txBox="1"/>
          <p:nvPr/>
        </p:nvSpPr>
        <p:spPr>
          <a:xfrm>
            <a:off x="549009" y="12990210"/>
            <a:ext cx="11984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acids and alkalis? </a:t>
            </a:r>
          </a:p>
        </p:txBody>
      </p:sp>
      <p:sp>
        <p:nvSpPr>
          <p:cNvPr id="420" name="TextBox 419">
            <a:extLst>
              <a:ext uri="{FF2B5EF4-FFF2-40B4-BE49-F238E27FC236}">
                <a16:creationId xmlns:a16="http://schemas.microsoft.com/office/drawing/2014/main" id="{32FF8AF1-31B3-4205-A5E5-BE99FF335A93}"/>
              </a:ext>
            </a:extLst>
          </p:cNvPr>
          <p:cNvSpPr txBox="1"/>
          <p:nvPr/>
        </p:nvSpPr>
        <p:spPr>
          <a:xfrm>
            <a:off x="1642182" y="14075474"/>
            <a:ext cx="825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neutralize an acid or alkali?</a:t>
            </a:r>
          </a:p>
        </p:txBody>
      </p: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9B445240-399E-4288-B61F-011BC64B8806}"/>
              </a:ext>
            </a:extLst>
          </p:cNvPr>
          <p:cNvCxnSpPr>
            <a:cxnSpLocks/>
          </p:cNvCxnSpPr>
          <p:nvPr/>
        </p:nvCxnSpPr>
        <p:spPr>
          <a:xfrm flipV="1">
            <a:off x="2934642" y="13609557"/>
            <a:ext cx="0" cy="4857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2" name="Straight Connector 421">
            <a:extLst>
              <a:ext uri="{FF2B5EF4-FFF2-40B4-BE49-F238E27FC236}">
                <a16:creationId xmlns:a16="http://schemas.microsoft.com/office/drawing/2014/main" id="{7FEBCA52-4E69-4E21-AABE-C6B6046DDF5B}"/>
              </a:ext>
            </a:extLst>
          </p:cNvPr>
          <p:cNvCxnSpPr>
            <a:cxnSpLocks/>
          </p:cNvCxnSpPr>
          <p:nvPr/>
        </p:nvCxnSpPr>
        <p:spPr>
          <a:xfrm>
            <a:off x="3590390" y="13294330"/>
            <a:ext cx="704" cy="3320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3" name="TextBox 422">
            <a:extLst>
              <a:ext uri="{FF2B5EF4-FFF2-40B4-BE49-F238E27FC236}">
                <a16:creationId xmlns:a16="http://schemas.microsoft.com/office/drawing/2014/main" id="{96D8329B-B859-4036-B78A-3CCEDD18C5ED}"/>
              </a:ext>
            </a:extLst>
          </p:cNvPr>
          <p:cNvSpPr txBox="1"/>
          <p:nvPr/>
        </p:nvSpPr>
        <p:spPr>
          <a:xfrm>
            <a:off x="1661794" y="12444065"/>
            <a:ext cx="888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everything made up of?</a:t>
            </a:r>
          </a:p>
        </p:txBody>
      </p:sp>
      <p:sp>
        <p:nvSpPr>
          <p:cNvPr id="424" name="TextBox 423">
            <a:extLst>
              <a:ext uri="{FF2B5EF4-FFF2-40B4-BE49-F238E27FC236}">
                <a16:creationId xmlns:a16="http://schemas.microsoft.com/office/drawing/2014/main" id="{D278A8F9-A720-4BE5-9728-B6F4D2AD112A}"/>
              </a:ext>
            </a:extLst>
          </p:cNvPr>
          <p:cNvSpPr txBox="1"/>
          <p:nvPr/>
        </p:nvSpPr>
        <p:spPr>
          <a:xfrm>
            <a:off x="2934642" y="14019587"/>
            <a:ext cx="910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make new substances?</a:t>
            </a:r>
          </a:p>
        </p:txBody>
      </p: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866897A3-A6FE-40C7-8A62-80E372D7DDE7}"/>
              </a:ext>
            </a:extLst>
          </p:cNvPr>
          <p:cNvCxnSpPr>
            <a:cxnSpLocks/>
          </p:cNvCxnSpPr>
          <p:nvPr/>
        </p:nvCxnSpPr>
        <p:spPr>
          <a:xfrm flipV="1">
            <a:off x="3869280" y="13705649"/>
            <a:ext cx="0" cy="38969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9A7E9AE4-66B6-4167-8CB1-2370B4DFB57F}"/>
              </a:ext>
            </a:extLst>
          </p:cNvPr>
          <p:cNvCxnSpPr>
            <a:cxnSpLocks/>
          </p:cNvCxnSpPr>
          <p:nvPr/>
        </p:nvCxnSpPr>
        <p:spPr>
          <a:xfrm flipH="1">
            <a:off x="4423410" y="12771122"/>
            <a:ext cx="2702" cy="8348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7" name="TextBox 426">
            <a:extLst>
              <a:ext uri="{FF2B5EF4-FFF2-40B4-BE49-F238E27FC236}">
                <a16:creationId xmlns:a16="http://schemas.microsoft.com/office/drawing/2014/main" id="{E9DB7AE7-A452-467D-B51D-93DC7700EF22}"/>
              </a:ext>
            </a:extLst>
          </p:cNvPr>
          <p:cNvSpPr txBox="1"/>
          <p:nvPr/>
        </p:nvSpPr>
        <p:spPr>
          <a:xfrm>
            <a:off x="3110630" y="12979250"/>
            <a:ext cx="1091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is energy stored and transferred? 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C9FAF38A-1856-42CA-906D-1A92F934F958}"/>
              </a:ext>
            </a:extLst>
          </p:cNvPr>
          <p:cNvSpPr txBox="1"/>
          <p:nvPr/>
        </p:nvSpPr>
        <p:spPr>
          <a:xfrm>
            <a:off x="3850593" y="13984663"/>
            <a:ext cx="8856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differences between renewable and non-renewable resources?</a:t>
            </a:r>
          </a:p>
        </p:txBody>
      </p:sp>
      <p:sp>
        <p:nvSpPr>
          <p:cNvPr id="429" name="TextBox 428">
            <a:extLst>
              <a:ext uri="{FF2B5EF4-FFF2-40B4-BE49-F238E27FC236}">
                <a16:creationId xmlns:a16="http://schemas.microsoft.com/office/drawing/2014/main" id="{58B697CB-A835-4F5B-B361-89BEA5AFB840}"/>
              </a:ext>
            </a:extLst>
          </p:cNvPr>
          <p:cNvSpPr txBox="1"/>
          <p:nvPr/>
        </p:nvSpPr>
        <p:spPr>
          <a:xfrm>
            <a:off x="4126462" y="12431092"/>
            <a:ext cx="10910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control an electrical circuit?</a:t>
            </a:r>
          </a:p>
        </p:txBody>
      </p: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29EDCE93-95D6-429F-A352-FD43DBE83112}"/>
              </a:ext>
            </a:extLst>
          </p:cNvPr>
          <p:cNvCxnSpPr>
            <a:cxnSpLocks/>
          </p:cNvCxnSpPr>
          <p:nvPr/>
        </p:nvCxnSpPr>
        <p:spPr>
          <a:xfrm flipV="1">
            <a:off x="5282774" y="13705649"/>
            <a:ext cx="1" cy="4462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AC2EAC17-B61F-4569-AFE1-B6F28876FC2D}"/>
              </a:ext>
            </a:extLst>
          </p:cNvPr>
          <p:cNvCxnSpPr>
            <a:cxnSpLocks/>
          </p:cNvCxnSpPr>
          <p:nvPr/>
        </p:nvCxnSpPr>
        <p:spPr>
          <a:xfrm>
            <a:off x="5676593" y="13307091"/>
            <a:ext cx="0" cy="2988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2" name="TextBox 431">
            <a:extLst>
              <a:ext uri="{FF2B5EF4-FFF2-40B4-BE49-F238E27FC236}">
                <a16:creationId xmlns:a16="http://schemas.microsoft.com/office/drawing/2014/main" id="{31238BEF-F1DA-4583-AA01-DBFDFFE582F4}"/>
              </a:ext>
            </a:extLst>
          </p:cNvPr>
          <p:cNvSpPr txBox="1"/>
          <p:nvPr/>
        </p:nvSpPr>
        <p:spPr>
          <a:xfrm>
            <a:off x="5091841" y="14138432"/>
            <a:ext cx="961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uses and dangers of electricity?</a:t>
            </a:r>
          </a:p>
        </p:txBody>
      </p:sp>
      <p:sp>
        <p:nvSpPr>
          <p:cNvPr id="433" name="TextBox 432">
            <a:extLst>
              <a:ext uri="{FF2B5EF4-FFF2-40B4-BE49-F238E27FC236}">
                <a16:creationId xmlns:a16="http://schemas.microsoft.com/office/drawing/2014/main" id="{BB9ADFC7-52B9-4F8B-A67F-13F7B575864B}"/>
              </a:ext>
            </a:extLst>
          </p:cNvPr>
          <p:cNvSpPr txBox="1"/>
          <p:nvPr/>
        </p:nvSpPr>
        <p:spPr>
          <a:xfrm>
            <a:off x="5196948" y="12888251"/>
            <a:ext cx="1361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different types of forces that act on objects?</a:t>
            </a:r>
          </a:p>
        </p:txBody>
      </p: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C4ECEB2E-E6FD-418B-9711-CB52089CF1F2}"/>
              </a:ext>
            </a:extLst>
          </p:cNvPr>
          <p:cNvCxnSpPr>
            <a:cxnSpLocks/>
          </p:cNvCxnSpPr>
          <p:nvPr/>
        </p:nvCxnSpPr>
        <p:spPr>
          <a:xfrm flipV="1">
            <a:off x="6508218" y="13705650"/>
            <a:ext cx="0" cy="74067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BEAF29EE-0050-4A4F-AF4B-0518661AE57E}"/>
              </a:ext>
            </a:extLst>
          </p:cNvPr>
          <p:cNvCxnSpPr>
            <a:cxnSpLocks/>
          </p:cNvCxnSpPr>
          <p:nvPr/>
        </p:nvCxnSpPr>
        <p:spPr>
          <a:xfrm>
            <a:off x="7022209" y="13011435"/>
            <a:ext cx="0" cy="5657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9" name="TextBox 438">
            <a:extLst>
              <a:ext uri="{FF2B5EF4-FFF2-40B4-BE49-F238E27FC236}">
                <a16:creationId xmlns:a16="http://schemas.microsoft.com/office/drawing/2014/main" id="{19A806D4-570C-4CFC-AB84-3071701CD273}"/>
              </a:ext>
            </a:extLst>
          </p:cNvPr>
          <p:cNvSpPr txBox="1"/>
          <p:nvPr/>
        </p:nvSpPr>
        <p:spPr>
          <a:xfrm>
            <a:off x="6545840" y="12787550"/>
            <a:ext cx="89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are sounds made? </a:t>
            </a:r>
          </a:p>
        </p:txBody>
      </p:sp>
      <p:sp>
        <p:nvSpPr>
          <p:cNvPr id="440" name="TextBox 439">
            <a:extLst>
              <a:ext uri="{FF2B5EF4-FFF2-40B4-BE49-F238E27FC236}">
                <a16:creationId xmlns:a16="http://schemas.microsoft.com/office/drawing/2014/main" id="{1D54AC83-C334-48B4-999A-1C11A0ECEE4D}"/>
              </a:ext>
            </a:extLst>
          </p:cNvPr>
          <p:cNvSpPr txBox="1"/>
          <p:nvPr/>
        </p:nvSpPr>
        <p:spPr>
          <a:xfrm>
            <a:off x="6503802" y="14074805"/>
            <a:ext cx="11519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can we classify some forces as balanced and some as unbalanced</a:t>
            </a:r>
          </a:p>
        </p:txBody>
      </p: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7C9682E8-F1DA-49BF-BF03-BD3AED9DB63F}"/>
              </a:ext>
            </a:extLst>
          </p:cNvPr>
          <p:cNvCxnSpPr>
            <a:cxnSpLocks/>
          </p:cNvCxnSpPr>
          <p:nvPr/>
        </p:nvCxnSpPr>
        <p:spPr>
          <a:xfrm flipH="1">
            <a:off x="7793908" y="13626363"/>
            <a:ext cx="1115912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9" name="TextBox 448">
            <a:extLst>
              <a:ext uri="{FF2B5EF4-FFF2-40B4-BE49-F238E27FC236}">
                <a16:creationId xmlns:a16="http://schemas.microsoft.com/office/drawing/2014/main" id="{B84B7CA2-8EC1-4A34-B755-95590879EE87}"/>
              </a:ext>
            </a:extLst>
          </p:cNvPr>
          <p:cNvSpPr txBox="1"/>
          <p:nvPr/>
        </p:nvSpPr>
        <p:spPr>
          <a:xfrm>
            <a:off x="8235884" y="13873046"/>
            <a:ext cx="1097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organisms detect and use sound?</a:t>
            </a:r>
          </a:p>
        </p:txBody>
      </p: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E006AFED-B36A-42B2-838D-74D7FD52867D}"/>
              </a:ext>
            </a:extLst>
          </p:cNvPr>
          <p:cNvCxnSpPr>
            <a:cxnSpLocks/>
          </p:cNvCxnSpPr>
          <p:nvPr/>
        </p:nvCxnSpPr>
        <p:spPr>
          <a:xfrm flipH="1">
            <a:off x="8502234" y="11666669"/>
            <a:ext cx="601302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6" name="TextBox 455">
            <a:extLst>
              <a:ext uri="{FF2B5EF4-FFF2-40B4-BE49-F238E27FC236}">
                <a16:creationId xmlns:a16="http://schemas.microsoft.com/office/drawing/2014/main" id="{7C4CA3BD-478D-4E6D-9522-DA02CAB5E9CF}"/>
              </a:ext>
            </a:extLst>
          </p:cNvPr>
          <p:cNvSpPr txBox="1"/>
          <p:nvPr/>
        </p:nvSpPr>
        <p:spPr>
          <a:xfrm>
            <a:off x="8687534" y="11301380"/>
            <a:ext cx="867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a healthy diet?</a:t>
            </a:r>
          </a:p>
        </p:txBody>
      </p:sp>
      <p:sp>
        <p:nvSpPr>
          <p:cNvPr id="457" name="TextBox 456">
            <a:extLst>
              <a:ext uri="{FF2B5EF4-FFF2-40B4-BE49-F238E27FC236}">
                <a16:creationId xmlns:a16="http://schemas.microsoft.com/office/drawing/2014/main" id="{CC05BE9B-B07E-4E39-8DC6-643ACE4A967D}"/>
              </a:ext>
            </a:extLst>
          </p:cNvPr>
          <p:cNvSpPr txBox="1"/>
          <p:nvPr/>
        </p:nvSpPr>
        <p:spPr>
          <a:xfrm>
            <a:off x="7847393" y="10672754"/>
            <a:ext cx="8938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digest our food?</a:t>
            </a:r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821DFC9A-BEFC-4970-AD42-A04D0C7F204E}"/>
              </a:ext>
            </a:extLst>
          </p:cNvPr>
          <p:cNvSpPr txBox="1"/>
          <p:nvPr/>
        </p:nvSpPr>
        <p:spPr>
          <a:xfrm>
            <a:off x="7245115" y="11891987"/>
            <a:ext cx="898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organisms carry out successful gas exchange?</a:t>
            </a:r>
          </a:p>
        </p:txBody>
      </p: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16D9EC53-298F-45FA-925C-BDD35F07C7C6}"/>
              </a:ext>
            </a:extLst>
          </p:cNvPr>
          <p:cNvCxnSpPr>
            <a:cxnSpLocks/>
          </p:cNvCxnSpPr>
          <p:nvPr/>
        </p:nvCxnSpPr>
        <p:spPr>
          <a:xfrm flipV="1">
            <a:off x="6587783" y="11576303"/>
            <a:ext cx="0" cy="2505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5" name="TextBox 464">
            <a:extLst>
              <a:ext uri="{FF2B5EF4-FFF2-40B4-BE49-F238E27FC236}">
                <a16:creationId xmlns:a16="http://schemas.microsoft.com/office/drawing/2014/main" id="{D2FCF6FD-56A1-4692-816B-425A0795AE17}"/>
              </a:ext>
            </a:extLst>
          </p:cNvPr>
          <p:cNvSpPr txBox="1"/>
          <p:nvPr/>
        </p:nvSpPr>
        <p:spPr>
          <a:xfrm>
            <a:off x="6743018" y="10502866"/>
            <a:ext cx="1117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differences between aerobic and anaerobic respiration?</a:t>
            </a:r>
          </a:p>
        </p:txBody>
      </p:sp>
      <p:cxnSp>
        <p:nvCxnSpPr>
          <p:cNvPr id="472" name="Straight Connector 471">
            <a:extLst>
              <a:ext uri="{FF2B5EF4-FFF2-40B4-BE49-F238E27FC236}">
                <a16:creationId xmlns:a16="http://schemas.microsoft.com/office/drawing/2014/main" id="{62ABF8E8-F9DE-460A-98CD-549E4EA7B3A6}"/>
              </a:ext>
            </a:extLst>
          </p:cNvPr>
          <p:cNvCxnSpPr>
            <a:cxnSpLocks/>
          </p:cNvCxnSpPr>
          <p:nvPr/>
        </p:nvCxnSpPr>
        <p:spPr>
          <a:xfrm flipH="1">
            <a:off x="6389410" y="10788238"/>
            <a:ext cx="8554" cy="6390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6" name="TextBox 475">
            <a:extLst>
              <a:ext uri="{FF2B5EF4-FFF2-40B4-BE49-F238E27FC236}">
                <a16:creationId xmlns:a16="http://schemas.microsoft.com/office/drawing/2014/main" id="{0DE55340-7E21-473A-8887-C8BC9BB44D37}"/>
              </a:ext>
            </a:extLst>
          </p:cNvPr>
          <p:cNvSpPr txBox="1"/>
          <p:nvPr/>
        </p:nvSpPr>
        <p:spPr>
          <a:xfrm>
            <a:off x="6105864" y="11826867"/>
            <a:ext cx="859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classify living things?</a:t>
            </a:r>
          </a:p>
        </p:txBody>
      </p:sp>
      <p:sp>
        <p:nvSpPr>
          <p:cNvPr id="478" name="TextBox 477">
            <a:extLst>
              <a:ext uri="{FF2B5EF4-FFF2-40B4-BE49-F238E27FC236}">
                <a16:creationId xmlns:a16="http://schemas.microsoft.com/office/drawing/2014/main" id="{4827E296-6CB0-4348-9B24-71B5F20881D4}"/>
              </a:ext>
            </a:extLst>
          </p:cNvPr>
          <p:cNvSpPr txBox="1"/>
          <p:nvPr/>
        </p:nvSpPr>
        <p:spPr>
          <a:xfrm>
            <a:off x="5862785" y="10338371"/>
            <a:ext cx="11223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plants reproduce?</a:t>
            </a:r>
          </a:p>
        </p:txBody>
      </p:sp>
      <p:cxnSp>
        <p:nvCxnSpPr>
          <p:cNvPr id="481" name="Straight Connector 480">
            <a:extLst>
              <a:ext uri="{FF2B5EF4-FFF2-40B4-BE49-F238E27FC236}">
                <a16:creationId xmlns:a16="http://schemas.microsoft.com/office/drawing/2014/main" id="{459D4038-7592-473C-B07D-B8BCF35F433B}"/>
              </a:ext>
            </a:extLst>
          </p:cNvPr>
          <p:cNvCxnSpPr>
            <a:cxnSpLocks/>
          </p:cNvCxnSpPr>
          <p:nvPr/>
        </p:nvCxnSpPr>
        <p:spPr>
          <a:xfrm flipV="1">
            <a:off x="5683908" y="11586169"/>
            <a:ext cx="0" cy="305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3" name="TextBox 482">
            <a:extLst>
              <a:ext uri="{FF2B5EF4-FFF2-40B4-BE49-F238E27FC236}">
                <a16:creationId xmlns:a16="http://schemas.microsoft.com/office/drawing/2014/main" id="{936AAC96-3E7D-4CE0-8F85-D65DADB8C6B3}"/>
              </a:ext>
            </a:extLst>
          </p:cNvPr>
          <p:cNvSpPr txBox="1"/>
          <p:nvPr/>
        </p:nvSpPr>
        <p:spPr>
          <a:xfrm>
            <a:off x="5377389" y="11828337"/>
            <a:ext cx="743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structures are involved in a plant?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4E8181FD-A1AA-48BE-87C1-6343CC94E448}"/>
              </a:ext>
            </a:extLst>
          </p:cNvPr>
          <p:cNvSpPr txBox="1"/>
          <p:nvPr/>
        </p:nvSpPr>
        <p:spPr>
          <a:xfrm>
            <a:off x="4781191" y="10733856"/>
            <a:ext cx="11616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does a plant make its own food?</a:t>
            </a:r>
          </a:p>
        </p:txBody>
      </p: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F93EA0B6-C55E-4D86-B01F-136E2BF2A6B4}"/>
              </a:ext>
            </a:extLst>
          </p:cNvPr>
          <p:cNvCxnSpPr>
            <a:cxnSpLocks/>
          </p:cNvCxnSpPr>
          <p:nvPr/>
        </p:nvCxnSpPr>
        <p:spPr>
          <a:xfrm>
            <a:off x="5338147" y="11053247"/>
            <a:ext cx="0" cy="3710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1" name="Straight Connector 490">
            <a:extLst>
              <a:ext uri="{FF2B5EF4-FFF2-40B4-BE49-F238E27FC236}">
                <a16:creationId xmlns:a16="http://schemas.microsoft.com/office/drawing/2014/main" id="{0E6149B5-A688-4EAC-9AE2-0CBA1774F2E1}"/>
              </a:ext>
            </a:extLst>
          </p:cNvPr>
          <p:cNvCxnSpPr>
            <a:cxnSpLocks/>
          </p:cNvCxnSpPr>
          <p:nvPr/>
        </p:nvCxnSpPr>
        <p:spPr>
          <a:xfrm flipV="1">
            <a:off x="5041730" y="11586169"/>
            <a:ext cx="0" cy="45270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3" name="TextBox 492">
            <a:extLst>
              <a:ext uri="{FF2B5EF4-FFF2-40B4-BE49-F238E27FC236}">
                <a16:creationId xmlns:a16="http://schemas.microsoft.com/office/drawing/2014/main" id="{E6A02E47-62B9-4763-8A84-9E7F125AC24D}"/>
              </a:ext>
            </a:extLst>
          </p:cNvPr>
          <p:cNvSpPr txBox="1"/>
          <p:nvPr/>
        </p:nvSpPr>
        <p:spPr>
          <a:xfrm>
            <a:off x="4503509" y="12000775"/>
            <a:ext cx="999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did historic periodic tables look like?</a:t>
            </a:r>
          </a:p>
        </p:txBody>
      </p:sp>
      <p:cxnSp>
        <p:nvCxnSpPr>
          <p:cNvPr id="494" name="Straight Connector 493">
            <a:extLst>
              <a:ext uri="{FF2B5EF4-FFF2-40B4-BE49-F238E27FC236}">
                <a16:creationId xmlns:a16="http://schemas.microsoft.com/office/drawing/2014/main" id="{EC642833-F2C5-4B08-9721-A4A7EB6AFBA4}"/>
              </a:ext>
            </a:extLst>
          </p:cNvPr>
          <p:cNvCxnSpPr>
            <a:cxnSpLocks/>
          </p:cNvCxnSpPr>
          <p:nvPr/>
        </p:nvCxnSpPr>
        <p:spPr>
          <a:xfrm flipH="1">
            <a:off x="4717573" y="10764078"/>
            <a:ext cx="3514" cy="67008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6" name="TextBox 495">
            <a:extLst>
              <a:ext uri="{FF2B5EF4-FFF2-40B4-BE49-F238E27FC236}">
                <a16:creationId xmlns:a16="http://schemas.microsoft.com/office/drawing/2014/main" id="{8FD7F711-8844-4F77-BC22-C0594A7DF79F}"/>
              </a:ext>
            </a:extLst>
          </p:cNvPr>
          <p:cNvSpPr txBox="1"/>
          <p:nvPr/>
        </p:nvSpPr>
        <p:spPr>
          <a:xfrm>
            <a:off x="4010420" y="10364379"/>
            <a:ext cx="991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classify elements now?</a:t>
            </a:r>
          </a:p>
        </p:txBody>
      </p:sp>
      <p:cxnSp>
        <p:nvCxnSpPr>
          <p:cNvPr id="499" name="Straight Connector 498">
            <a:extLst>
              <a:ext uri="{FF2B5EF4-FFF2-40B4-BE49-F238E27FC236}">
                <a16:creationId xmlns:a16="http://schemas.microsoft.com/office/drawing/2014/main" id="{BA9B55E4-281F-49E1-94D8-371F7E900D71}"/>
              </a:ext>
            </a:extLst>
          </p:cNvPr>
          <p:cNvCxnSpPr>
            <a:cxnSpLocks/>
          </p:cNvCxnSpPr>
          <p:nvPr/>
        </p:nvCxnSpPr>
        <p:spPr>
          <a:xfrm flipV="1">
            <a:off x="3975387" y="11602057"/>
            <a:ext cx="0" cy="2363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3" name="TextBox 502">
            <a:extLst>
              <a:ext uri="{FF2B5EF4-FFF2-40B4-BE49-F238E27FC236}">
                <a16:creationId xmlns:a16="http://schemas.microsoft.com/office/drawing/2014/main" id="{04D80602-4DB8-4783-8974-4FC97336C2F8}"/>
              </a:ext>
            </a:extLst>
          </p:cNvPr>
          <p:cNvSpPr txBox="1"/>
          <p:nvPr/>
        </p:nvSpPr>
        <p:spPr>
          <a:xfrm>
            <a:off x="3553840" y="11826852"/>
            <a:ext cx="9321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and why do we burn fuels?</a:t>
            </a:r>
          </a:p>
        </p:txBody>
      </p:sp>
      <p:cxnSp>
        <p:nvCxnSpPr>
          <p:cNvPr id="504" name="Straight Connector 503">
            <a:extLst>
              <a:ext uri="{FF2B5EF4-FFF2-40B4-BE49-F238E27FC236}">
                <a16:creationId xmlns:a16="http://schemas.microsoft.com/office/drawing/2014/main" id="{7E0896E7-7A54-49A3-9CF3-0F6077FC5A93}"/>
              </a:ext>
            </a:extLst>
          </p:cNvPr>
          <p:cNvCxnSpPr>
            <a:cxnSpLocks/>
          </p:cNvCxnSpPr>
          <p:nvPr/>
        </p:nvCxnSpPr>
        <p:spPr>
          <a:xfrm>
            <a:off x="3526712" y="10988594"/>
            <a:ext cx="0" cy="42517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:a16="http://schemas.microsoft.com/office/drawing/2014/main" id="{849B89FE-810A-4085-9945-ED6A7870C5EA}"/>
              </a:ext>
            </a:extLst>
          </p:cNvPr>
          <p:cNvCxnSpPr>
            <a:cxnSpLocks/>
          </p:cNvCxnSpPr>
          <p:nvPr/>
        </p:nvCxnSpPr>
        <p:spPr>
          <a:xfrm flipV="1">
            <a:off x="3179995" y="11612652"/>
            <a:ext cx="0" cy="65658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9" name="TextBox 508">
            <a:extLst>
              <a:ext uri="{FF2B5EF4-FFF2-40B4-BE49-F238E27FC236}">
                <a16:creationId xmlns:a16="http://schemas.microsoft.com/office/drawing/2014/main" id="{95CC6F4C-79DE-41EC-B47F-1F2104C3FDFA}"/>
              </a:ext>
            </a:extLst>
          </p:cNvPr>
          <p:cNvSpPr txBox="1"/>
          <p:nvPr/>
        </p:nvSpPr>
        <p:spPr>
          <a:xfrm>
            <a:off x="2815628" y="10588077"/>
            <a:ext cx="854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global problems are caused by burning fuels? </a:t>
            </a:r>
          </a:p>
        </p:txBody>
      </p:sp>
      <p:sp>
        <p:nvSpPr>
          <p:cNvPr id="510" name="TextBox 509">
            <a:extLst>
              <a:ext uri="{FF2B5EF4-FFF2-40B4-BE49-F238E27FC236}">
                <a16:creationId xmlns:a16="http://schemas.microsoft.com/office/drawing/2014/main" id="{077580CC-6314-4277-975A-65625BF34AC7}"/>
              </a:ext>
            </a:extLst>
          </p:cNvPr>
          <p:cNvSpPr txBox="1"/>
          <p:nvPr/>
        </p:nvSpPr>
        <p:spPr>
          <a:xfrm>
            <a:off x="2190649" y="11838400"/>
            <a:ext cx="10626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properties make metals useful?</a:t>
            </a:r>
          </a:p>
        </p:txBody>
      </p:sp>
      <p:sp>
        <p:nvSpPr>
          <p:cNvPr id="512" name="TextBox 511">
            <a:extLst>
              <a:ext uri="{FF2B5EF4-FFF2-40B4-BE49-F238E27FC236}">
                <a16:creationId xmlns:a16="http://schemas.microsoft.com/office/drawing/2014/main" id="{8A57F86C-F4E3-42A4-BD30-058813EBDADE}"/>
              </a:ext>
            </a:extLst>
          </p:cNvPr>
          <p:cNvSpPr txBox="1"/>
          <p:nvPr/>
        </p:nvSpPr>
        <p:spPr>
          <a:xfrm>
            <a:off x="485938" y="11633069"/>
            <a:ext cx="10618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metals react?</a:t>
            </a:r>
          </a:p>
        </p:txBody>
      </p:sp>
      <p:cxnSp>
        <p:nvCxnSpPr>
          <p:cNvPr id="519" name="Straight Connector 518">
            <a:extLst>
              <a:ext uri="{FF2B5EF4-FFF2-40B4-BE49-F238E27FC236}">
                <a16:creationId xmlns:a16="http://schemas.microsoft.com/office/drawing/2014/main" id="{D1F5CCE5-2347-454D-B30C-A14E567FFB33}"/>
              </a:ext>
            </a:extLst>
          </p:cNvPr>
          <p:cNvCxnSpPr>
            <a:cxnSpLocks/>
          </p:cNvCxnSpPr>
          <p:nvPr/>
        </p:nvCxnSpPr>
        <p:spPr>
          <a:xfrm flipH="1" flipV="1">
            <a:off x="1381616" y="10498493"/>
            <a:ext cx="457800" cy="91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1" name="TextBox 520">
            <a:extLst>
              <a:ext uri="{FF2B5EF4-FFF2-40B4-BE49-F238E27FC236}">
                <a16:creationId xmlns:a16="http://schemas.microsoft.com/office/drawing/2014/main" id="{2F98BA5F-BA3E-4B10-A4D2-7F75684A266E}"/>
              </a:ext>
            </a:extLst>
          </p:cNvPr>
          <p:cNvSpPr txBox="1"/>
          <p:nvPr/>
        </p:nvSpPr>
        <p:spPr>
          <a:xfrm>
            <a:off x="1855708" y="10272796"/>
            <a:ext cx="12281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different types of rock and their uses?</a:t>
            </a:r>
          </a:p>
        </p:txBody>
      </p:sp>
      <p:cxnSp>
        <p:nvCxnSpPr>
          <p:cNvPr id="524" name="Straight Connector 523">
            <a:extLst>
              <a:ext uri="{FF2B5EF4-FFF2-40B4-BE49-F238E27FC236}">
                <a16:creationId xmlns:a16="http://schemas.microsoft.com/office/drawing/2014/main" id="{0AE8AA44-1750-41E6-9F70-8D8C59CC1C2E}"/>
              </a:ext>
            </a:extLst>
          </p:cNvPr>
          <p:cNvCxnSpPr>
            <a:cxnSpLocks/>
          </p:cNvCxnSpPr>
          <p:nvPr/>
        </p:nvCxnSpPr>
        <p:spPr>
          <a:xfrm>
            <a:off x="724967" y="9948882"/>
            <a:ext cx="669773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6" name="TextBox 525">
            <a:extLst>
              <a:ext uri="{FF2B5EF4-FFF2-40B4-BE49-F238E27FC236}">
                <a16:creationId xmlns:a16="http://schemas.microsoft.com/office/drawing/2014/main" id="{2BDA3C6A-1115-43B8-B1DF-500029C13D39}"/>
              </a:ext>
            </a:extLst>
          </p:cNvPr>
          <p:cNvSpPr txBox="1"/>
          <p:nvPr/>
        </p:nvSpPr>
        <p:spPr>
          <a:xfrm>
            <a:off x="217020" y="10031242"/>
            <a:ext cx="805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happens to these rocks on earth?</a:t>
            </a:r>
          </a:p>
        </p:txBody>
      </p:sp>
      <p:cxnSp>
        <p:nvCxnSpPr>
          <p:cNvPr id="527" name="Straight Connector 526">
            <a:extLst>
              <a:ext uri="{FF2B5EF4-FFF2-40B4-BE49-F238E27FC236}">
                <a16:creationId xmlns:a16="http://schemas.microsoft.com/office/drawing/2014/main" id="{B79E8B85-134D-419E-AD65-FDA5852B8CE9}"/>
              </a:ext>
            </a:extLst>
          </p:cNvPr>
          <p:cNvCxnSpPr>
            <a:cxnSpLocks/>
          </p:cNvCxnSpPr>
          <p:nvPr/>
        </p:nvCxnSpPr>
        <p:spPr>
          <a:xfrm>
            <a:off x="1785122" y="8854091"/>
            <a:ext cx="0" cy="39495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9" name="TextBox 528">
            <a:extLst>
              <a:ext uri="{FF2B5EF4-FFF2-40B4-BE49-F238E27FC236}">
                <a16:creationId xmlns:a16="http://schemas.microsoft.com/office/drawing/2014/main" id="{56BFC517-DBE3-4EEB-8E6B-FFCF1C241728}"/>
              </a:ext>
            </a:extLst>
          </p:cNvPr>
          <p:cNvSpPr txBox="1"/>
          <p:nvPr/>
        </p:nvSpPr>
        <p:spPr>
          <a:xfrm>
            <a:off x="1418931" y="8423737"/>
            <a:ext cx="1190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 What happens when a substance changes state?</a:t>
            </a:r>
          </a:p>
          <a:p>
            <a:endParaRPr lang="en-US" sz="800" dirty="0"/>
          </a:p>
        </p:txBody>
      </p:sp>
      <p:cxnSp>
        <p:nvCxnSpPr>
          <p:cNvPr id="530" name="Straight Connector 529">
            <a:extLst>
              <a:ext uri="{FF2B5EF4-FFF2-40B4-BE49-F238E27FC236}">
                <a16:creationId xmlns:a16="http://schemas.microsoft.com/office/drawing/2014/main" id="{A35A5061-95DD-4F04-8D1C-A5AE0DF4AA54}"/>
              </a:ext>
            </a:extLst>
          </p:cNvPr>
          <p:cNvCxnSpPr>
            <a:cxnSpLocks/>
          </p:cNvCxnSpPr>
          <p:nvPr/>
        </p:nvCxnSpPr>
        <p:spPr>
          <a:xfrm flipV="1">
            <a:off x="2241728" y="9380779"/>
            <a:ext cx="0" cy="3462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2" name="Straight Connector 531">
            <a:extLst>
              <a:ext uri="{FF2B5EF4-FFF2-40B4-BE49-F238E27FC236}">
                <a16:creationId xmlns:a16="http://schemas.microsoft.com/office/drawing/2014/main" id="{F30CF106-B6D9-494F-AA3F-A2B8566D7232}"/>
              </a:ext>
            </a:extLst>
          </p:cNvPr>
          <p:cNvCxnSpPr>
            <a:cxnSpLocks/>
          </p:cNvCxnSpPr>
          <p:nvPr/>
        </p:nvCxnSpPr>
        <p:spPr>
          <a:xfrm>
            <a:off x="3153108" y="8891954"/>
            <a:ext cx="0" cy="3427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6" name="TextBox 535">
            <a:extLst>
              <a:ext uri="{FF2B5EF4-FFF2-40B4-BE49-F238E27FC236}">
                <a16:creationId xmlns:a16="http://schemas.microsoft.com/office/drawing/2014/main" id="{55574A78-0976-47F2-B69E-D413B8C3F6BF}"/>
              </a:ext>
            </a:extLst>
          </p:cNvPr>
          <p:cNvSpPr txBox="1"/>
          <p:nvPr/>
        </p:nvSpPr>
        <p:spPr>
          <a:xfrm>
            <a:off x="1831569" y="9733092"/>
            <a:ext cx="10828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properties of fluids?</a:t>
            </a:r>
          </a:p>
        </p:txBody>
      </p:sp>
      <p:cxnSp>
        <p:nvCxnSpPr>
          <p:cNvPr id="539" name="Straight Connector 538">
            <a:extLst>
              <a:ext uri="{FF2B5EF4-FFF2-40B4-BE49-F238E27FC236}">
                <a16:creationId xmlns:a16="http://schemas.microsoft.com/office/drawing/2014/main" id="{BBD94BE1-975F-46D7-9A05-07FE1B11442A}"/>
              </a:ext>
            </a:extLst>
          </p:cNvPr>
          <p:cNvCxnSpPr>
            <a:cxnSpLocks/>
          </p:cNvCxnSpPr>
          <p:nvPr/>
        </p:nvCxnSpPr>
        <p:spPr>
          <a:xfrm flipV="1">
            <a:off x="3457762" y="9370735"/>
            <a:ext cx="0" cy="55273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3" name="TextBox 542">
            <a:extLst>
              <a:ext uri="{FF2B5EF4-FFF2-40B4-BE49-F238E27FC236}">
                <a16:creationId xmlns:a16="http://schemas.microsoft.com/office/drawing/2014/main" id="{B86AFE16-E45E-4486-8C88-00D3C77F31D9}"/>
              </a:ext>
            </a:extLst>
          </p:cNvPr>
          <p:cNvSpPr txBox="1"/>
          <p:nvPr/>
        </p:nvSpPr>
        <p:spPr>
          <a:xfrm>
            <a:off x="2675804" y="8676510"/>
            <a:ext cx="11643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does light move?</a:t>
            </a:r>
          </a:p>
        </p:txBody>
      </p:sp>
      <p:sp>
        <p:nvSpPr>
          <p:cNvPr id="544" name="TextBox 543">
            <a:extLst>
              <a:ext uri="{FF2B5EF4-FFF2-40B4-BE49-F238E27FC236}">
                <a16:creationId xmlns:a16="http://schemas.microsoft.com/office/drawing/2014/main" id="{78694DA4-A2B9-4574-B59F-154EFFF90CB0}"/>
              </a:ext>
            </a:extLst>
          </p:cNvPr>
          <p:cNvSpPr txBox="1"/>
          <p:nvPr/>
        </p:nvSpPr>
        <p:spPr>
          <a:xfrm>
            <a:off x="3444256" y="9658982"/>
            <a:ext cx="9073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see things?</a:t>
            </a:r>
          </a:p>
        </p:txBody>
      </p:sp>
      <p:cxnSp>
        <p:nvCxnSpPr>
          <p:cNvPr id="550" name="Straight Connector 549">
            <a:extLst>
              <a:ext uri="{FF2B5EF4-FFF2-40B4-BE49-F238E27FC236}">
                <a16:creationId xmlns:a16="http://schemas.microsoft.com/office/drawing/2014/main" id="{BAB821FE-ABED-48FC-AF5C-5F449419C1B0}"/>
              </a:ext>
            </a:extLst>
          </p:cNvPr>
          <p:cNvCxnSpPr>
            <a:cxnSpLocks/>
          </p:cNvCxnSpPr>
          <p:nvPr/>
        </p:nvCxnSpPr>
        <p:spPr>
          <a:xfrm>
            <a:off x="4430401" y="8928228"/>
            <a:ext cx="0" cy="34274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1" name="TextBox 550">
            <a:extLst>
              <a:ext uri="{FF2B5EF4-FFF2-40B4-BE49-F238E27FC236}">
                <a16:creationId xmlns:a16="http://schemas.microsoft.com/office/drawing/2014/main" id="{718207F3-8ABB-40BA-A359-8EF9604600D8}"/>
              </a:ext>
            </a:extLst>
          </p:cNvPr>
          <p:cNvSpPr txBox="1"/>
          <p:nvPr/>
        </p:nvSpPr>
        <p:spPr>
          <a:xfrm>
            <a:off x="3898387" y="8581383"/>
            <a:ext cx="8681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is energy transferred?</a:t>
            </a:r>
          </a:p>
        </p:txBody>
      </p:sp>
      <p:cxnSp>
        <p:nvCxnSpPr>
          <p:cNvPr id="554" name="Straight Connector 553">
            <a:extLst>
              <a:ext uri="{FF2B5EF4-FFF2-40B4-BE49-F238E27FC236}">
                <a16:creationId xmlns:a16="http://schemas.microsoft.com/office/drawing/2014/main" id="{E645F525-DF7A-4582-BA5B-476916A29531}"/>
              </a:ext>
            </a:extLst>
          </p:cNvPr>
          <p:cNvCxnSpPr>
            <a:cxnSpLocks/>
          </p:cNvCxnSpPr>
          <p:nvPr/>
        </p:nvCxnSpPr>
        <p:spPr>
          <a:xfrm flipV="1">
            <a:off x="4880967" y="9426064"/>
            <a:ext cx="0" cy="28361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5" name="TextBox 554">
            <a:extLst>
              <a:ext uri="{FF2B5EF4-FFF2-40B4-BE49-F238E27FC236}">
                <a16:creationId xmlns:a16="http://schemas.microsoft.com/office/drawing/2014/main" id="{B23C864F-FDF8-46B8-805D-A5BC59AF52BD}"/>
              </a:ext>
            </a:extLst>
          </p:cNvPr>
          <p:cNvSpPr txBox="1"/>
          <p:nvPr/>
        </p:nvSpPr>
        <p:spPr>
          <a:xfrm>
            <a:off x="4309500" y="9725721"/>
            <a:ext cx="11231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keep our houses energy efficient?</a:t>
            </a:r>
          </a:p>
        </p:txBody>
      </p:sp>
      <p:cxnSp>
        <p:nvCxnSpPr>
          <p:cNvPr id="557" name="Straight Connector 556">
            <a:extLst>
              <a:ext uri="{FF2B5EF4-FFF2-40B4-BE49-F238E27FC236}">
                <a16:creationId xmlns:a16="http://schemas.microsoft.com/office/drawing/2014/main" id="{6D2CA6D4-B783-4475-9FB8-1D76F9FB7BB6}"/>
              </a:ext>
            </a:extLst>
          </p:cNvPr>
          <p:cNvCxnSpPr>
            <a:cxnSpLocks/>
          </p:cNvCxnSpPr>
          <p:nvPr/>
        </p:nvCxnSpPr>
        <p:spPr>
          <a:xfrm>
            <a:off x="6221989" y="8656085"/>
            <a:ext cx="0" cy="61488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0" name="TextBox 559">
            <a:extLst>
              <a:ext uri="{FF2B5EF4-FFF2-40B4-BE49-F238E27FC236}">
                <a16:creationId xmlns:a16="http://schemas.microsoft.com/office/drawing/2014/main" id="{65406698-9E8F-47B0-A412-AFF8B9A73638}"/>
              </a:ext>
            </a:extLst>
          </p:cNvPr>
          <p:cNvSpPr txBox="1"/>
          <p:nvPr/>
        </p:nvSpPr>
        <p:spPr>
          <a:xfrm>
            <a:off x="6241263" y="8619010"/>
            <a:ext cx="9577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our solar system?</a:t>
            </a:r>
          </a:p>
        </p:txBody>
      </p:sp>
      <p:cxnSp>
        <p:nvCxnSpPr>
          <p:cNvPr id="569" name="Straight Connector 568">
            <a:extLst>
              <a:ext uri="{FF2B5EF4-FFF2-40B4-BE49-F238E27FC236}">
                <a16:creationId xmlns:a16="http://schemas.microsoft.com/office/drawing/2014/main" id="{FFCE5675-9D40-40A7-8E16-77BF44D6D036}"/>
              </a:ext>
            </a:extLst>
          </p:cNvPr>
          <p:cNvCxnSpPr>
            <a:cxnSpLocks/>
          </p:cNvCxnSpPr>
          <p:nvPr/>
        </p:nvCxnSpPr>
        <p:spPr>
          <a:xfrm flipV="1">
            <a:off x="7039608" y="9522809"/>
            <a:ext cx="0" cy="3161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4" name="Block Arc 573">
            <a:extLst>
              <a:ext uri="{FF2B5EF4-FFF2-40B4-BE49-F238E27FC236}">
                <a16:creationId xmlns:a16="http://schemas.microsoft.com/office/drawing/2014/main" id="{42DCC817-95A4-4F9E-B69E-5B3F826F1806}"/>
              </a:ext>
            </a:extLst>
          </p:cNvPr>
          <p:cNvSpPr/>
          <p:nvPr/>
        </p:nvSpPr>
        <p:spPr>
          <a:xfrm rot="16200000">
            <a:off x="677579" y="688094"/>
            <a:ext cx="2591870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4C2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591" name="Straight Connector 590">
            <a:extLst>
              <a:ext uri="{FF2B5EF4-FFF2-40B4-BE49-F238E27FC236}">
                <a16:creationId xmlns:a16="http://schemas.microsoft.com/office/drawing/2014/main" id="{43DA3765-0617-44A0-BA4B-0446DA406BD9}"/>
              </a:ext>
            </a:extLst>
          </p:cNvPr>
          <p:cNvCxnSpPr>
            <a:cxnSpLocks/>
          </p:cNvCxnSpPr>
          <p:nvPr/>
        </p:nvCxnSpPr>
        <p:spPr>
          <a:xfrm flipV="1">
            <a:off x="6978914" y="7199777"/>
            <a:ext cx="0" cy="4135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6" name="Straight Connector 595">
            <a:extLst>
              <a:ext uri="{FF2B5EF4-FFF2-40B4-BE49-F238E27FC236}">
                <a16:creationId xmlns:a16="http://schemas.microsoft.com/office/drawing/2014/main" id="{836FBE28-1FC2-4336-8373-5247EAC235D4}"/>
              </a:ext>
            </a:extLst>
          </p:cNvPr>
          <p:cNvCxnSpPr>
            <a:cxnSpLocks/>
          </p:cNvCxnSpPr>
          <p:nvPr/>
        </p:nvCxnSpPr>
        <p:spPr>
          <a:xfrm flipV="1">
            <a:off x="6432808" y="7167157"/>
            <a:ext cx="0" cy="61170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8" name="Straight Connector 597">
            <a:extLst>
              <a:ext uri="{FF2B5EF4-FFF2-40B4-BE49-F238E27FC236}">
                <a16:creationId xmlns:a16="http://schemas.microsoft.com/office/drawing/2014/main" id="{104C83F5-434B-446C-8EFF-A20C47D069A3}"/>
              </a:ext>
            </a:extLst>
          </p:cNvPr>
          <p:cNvCxnSpPr>
            <a:cxnSpLocks/>
          </p:cNvCxnSpPr>
          <p:nvPr/>
        </p:nvCxnSpPr>
        <p:spPr>
          <a:xfrm flipV="1">
            <a:off x="5676593" y="7133679"/>
            <a:ext cx="0" cy="4135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0" name="Straight Connector 599">
            <a:extLst>
              <a:ext uri="{FF2B5EF4-FFF2-40B4-BE49-F238E27FC236}">
                <a16:creationId xmlns:a16="http://schemas.microsoft.com/office/drawing/2014/main" id="{B6443DBE-18BC-4F8E-AB79-78F6C0DBA2DB}"/>
              </a:ext>
            </a:extLst>
          </p:cNvPr>
          <p:cNvCxnSpPr>
            <a:cxnSpLocks/>
          </p:cNvCxnSpPr>
          <p:nvPr/>
        </p:nvCxnSpPr>
        <p:spPr>
          <a:xfrm>
            <a:off x="6603578" y="6625232"/>
            <a:ext cx="0" cy="30613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2" name="Straight Connector 601">
            <a:extLst>
              <a:ext uri="{FF2B5EF4-FFF2-40B4-BE49-F238E27FC236}">
                <a16:creationId xmlns:a16="http://schemas.microsoft.com/office/drawing/2014/main" id="{16E1766B-69B7-4F10-8262-9916A640BB13}"/>
              </a:ext>
            </a:extLst>
          </p:cNvPr>
          <p:cNvCxnSpPr>
            <a:cxnSpLocks/>
          </p:cNvCxnSpPr>
          <p:nvPr/>
        </p:nvCxnSpPr>
        <p:spPr>
          <a:xfrm>
            <a:off x="6082576" y="6591031"/>
            <a:ext cx="0" cy="3588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4" name="Straight Connector 603">
            <a:extLst>
              <a:ext uri="{FF2B5EF4-FFF2-40B4-BE49-F238E27FC236}">
                <a16:creationId xmlns:a16="http://schemas.microsoft.com/office/drawing/2014/main" id="{52614DFF-0EF6-4C6A-AD7D-9B4446A681E6}"/>
              </a:ext>
            </a:extLst>
          </p:cNvPr>
          <p:cNvCxnSpPr>
            <a:cxnSpLocks/>
          </p:cNvCxnSpPr>
          <p:nvPr/>
        </p:nvCxnSpPr>
        <p:spPr>
          <a:xfrm>
            <a:off x="5338147" y="6502230"/>
            <a:ext cx="0" cy="5692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4086527" y="2127709"/>
            <a:ext cx="1231298" cy="1304869"/>
          </a:xfrm>
          <a:prstGeom prst="ellipse">
            <a:avLst/>
          </a:prstGeom>
          <a:solidFill>
            <a:srgbClr val="4C2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4279028" y="2333791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4277832" y="2446223"/>
            <a:ext cx="841074" cy="827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F20039-ABEA-BE47-B3A0-6B1A5F7867BE}"/>
              </a:ext>
            </a:extLst>
          </p:cNvPr>
          <p:cNvSpPr txBox="1"/>
          <p:nvPr/>
        </p:nvSpPr>
        <p:spPr>
          <a:xfrm>
            <a:off x="4263504" y="2401708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cxnSp>
        <p:nvCxnSpPr>
          <p:cNvPr id="619" name="Straight Connector 618">
            <a:extLst>
              <a:ext uri="{FF2B5EF4-FFF2-40B4-BE49-F238E27FC236}">
                <a16:creationId xmlns:a16="http://schemas.microsoft.com/office/drawing/2014/main" id="{4405E6CA-E5DD-422F-BBC2-0D02D90B9AF8}"/>
              </a:ext>
            </a:extLst>
          </p:cNvPr>
          <p:cNvCxnSpPr>
            <a:cxnSpLocks/>
          </p:cNvCxnSpPr>
          <p:nvPr/>
        </p:nvCxnSpPr>
        <p:spPr>
          <a:xfrm flipH="1">
            <a:off x="4274630" y="6742454"/>
            <a:ext cx="6403" cy="4963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1" name="Straight Connector 620">
            <a:extLst>
              <a:ext uri="{FF2B5EF4-FFF2-40B4-BE49-F238E27FC236}">
                <a16:creationId xmlns:a16="http://schemas.microsoft.com/office/drawing/2014/main" id="{E3F061CF-B9C5-49C1-8ABB-4084A9282E37}"/>
              </a:ext>
            </a:extLst>
          </p:cNvPr>
          <p:cNvCxnSpPr>
            <a:cxnSpLocks/>
          </p:cNvCxnSpPr>
          <p:nvPr/>
        </p:nvCxnSpPr>
        <p:spPr>
          <a:xfrm>
            <a:off x="3396287" y="6851196"/>
            <a:ext cx="0" cy="35889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3" name="Straight Connector 622">
            <a:extLst>
              <a:ext uri="{FF2B5EF4-FFF2-40B4-BE49-F238E27FC236}">
                <a16:creationId xmlns:a16="http://schemas.microsoft.com/office/drawing/2014/main" id="{7D1A76D7-946A-434B-9E20-E66593C9A965}"/>
              </a:ext>
            </a:extLst>
          </p:cNvPr>
          <p:cNvCxnSpPr>
            <a:cxnSpLocks/>
          </p:cNvCxnSpPr>
          <p:nvPr/>
        </p:nvCxnSpPr>
        <p:spPr>
          <a:xfrm flipV="1">
            <a:off x="4698268" y="7261917"/>
            <a:ext cx="0" cy="47157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5" name="Straight Connector 624">
            <a:extLst>
              <a:ext uri="{FF2B5EF4-FFF2-40B4-BE49-F238E27FC236}">
                <a16:creationId xmlns:a16="http://schemas.microsoft.com/office/drawing/2014/main" id="{3748E272-4500-4BA8-AE01-294AC988701B}"/>
              </a:ext>
            </a:extLst>
          </p:cNvPr>
          <p:cNvCxnSpPr>
            <a:cxnSpLocks/>
          </p:cNvCxnSpPr>
          <p:nvPr/>
        </p:nvCxnSpPr>
        <p:spPr>
          <a:xfrm flipV="1">
            <a:off x="3687529" y="7210090"/>
            <a:ext cx="0" cy="45806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2" name="Straight Connector 631">
            <a:extLst>
              <a:ext uri="{FF2B5EF4-FFF2-40B4-BE49-F238E27FC236}">
                <a16:creationId xmlns:a16="http://schemas.microsoft.com/office/drawing/2014/main" id="{B6F03619-A72D-4CF0-8660-E25D5E191C26}"/>
              </a:ext>
            </a:extLst>
          </p:cNvPr>
          <p:cNvCxnSpPr>
            <a:cxnSpLocks/>
          </p:cNvCxnSpPr>
          <p:nvPr/>
        </p:nvCxnSpPr>
        <p:spPr>
          <a:xfrm flipV="1">
            <a:off x="2041105" y="7105307"/>
            <a:ext cx="452663" cy="45890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6" name="Straight Connector 635">
            <a:extLst>
              <a:ext uri="{FF2B5EF4-FFF2-40B4-BE49-F238E27FC236}">
                <a16:creationId xmlns:a16="http://schemas.microsoft.com/office/drawing/2014/main" id="{E6C2D989-6BCF-44BD-A06B-C7FA92BCF323}"/>
              </a:ext>
            </a:extLst>
          </p:cNvPr>
          <p:cNvCxnSpPr>
            <a:cxnSpLocks/>
          </p:cNvCxnSpPr>
          <p:nvPr/>
        </p:nvCxnSpPr>
        <p:spPr>
          <a:xfrm flipH="1">
            <a:off x="2854000" y="6820799"/>
            <a:ext cx="1" cy="34033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8" name="Straight Connector 637">
            <a:extLst>
              <a:ext uri="{FF2B5EF4-FFF2-40B4-BE49-F238E27FC236}">
                <a16:creationId xmlns:a16="http://schemas.microsoft.com/office/drawing/2014/main" id="{7E040C18-2E53-40CA-BFAD-62C81655A485}"/>
              </a:ext>
            </a:extLst>
          </p:cNvPr>
          <p:cNvCxnSpPr>
            <a:cxnSpLocks/>
          </p:cNvCxnSpPr>
          <p:nvPr/>
        </p:nvCxnSpPr>
        <p:spPr>
          <a:xfrm flipV="1">
            <a:off x="1105025" y="6841549"/>
            <a:ext cx="505491" cy="22663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5" name="Straight Connector 644">
            <a:extLst>
              <a:ext uri="{FF2B5EF4-FFF2-40B4-BE49-F238E27FC236}">
                <a16:creationId xmlns:a16="http://schemas.microsoft.com/office/drawing/2014/main" id="{81857D51-45D0-4E67-BB75-FE7B36966985}"/>
              </a:ext>
            </a:extLst>
          </p:cNvPr>
          <p:cNvCxnSpPr>
            <a:cxnSpLocks/>
          </p:cNvCxnSpPr>
          <p:nvPr/>
        </p:nvCxnSpPr>
        <p:spPr>
          <a:xfrm>
            <a:off x="888133" y="5814030"/>
            <a:ext cx="469637" cy="34910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2" name="Straight Connector 651">
            <a:extLst>
              <a:ext uri="{FF2B5EF4-FFF2-40B4-BE49-F238E27FC236}">
                <a16:creationId xmlns:a16="http://schemas.microsoft.com/office/drawing/2014/main" id="{F9566611-CB48-4E47-A053-355DABBF7673}"/>
              </a:ext>
            </a:extLst>
          </p:cNvPr>
          <p:cNvCxnSpPr>
            <a:cxnSpLocks/>
          </p:cNvCxnSpPr>
          <p:nvPr/>
        </p:nvCxnSpPr>
        <p:spPr>
          <a:xfrm flipV="1">
            <a:off x="4376337" y="5031075"/>
            <a:ext cx="0" cy="42479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4" name="Straight Connector 653">
            <a:extLst>
              <a:ext uri="{FF2B5EF4-FFF2-40B4-BE49-F238E27FC236}">
                <a16:creationId xmlns:a16="http://schemas.microsoft.com/office/drawing/2014/main" id="{654912DF-DC0F-40EA-BBF4-8EA8558311B9}"/>
              </a:ext>
            </a:extLst>
          </p:cNvPr>
          <p:cNvCxnSpPr>
            <a:cxnSpLocks/>
          </p:cNvCxnSpPr>
          <p:nvPr/>
        </p:nvCxnSpPr>
        <p:spPr>
          <a:xfrm flipH="1" flipV="1">
            <a:off x="1394740" y="5790299"/>
            <a:ext cx="675820" cy="3158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0" name="Straight Connector 659">
            <a:extLst>
              <a:ext uri="{FF2B5EF4-FFF2-40B4-BE49-F238E27FC236}">
                <a16:creationId xmlns:a16="http://schemas.microsoft.com/office/drawing/2014/main" id="{4E50602A-F6B8-4E11-B6D2-F50AB4361A08}"/>
              </a:ext>
            </a:extLst>
          </p:cNvPr>
          <p:cNvCxnSpPr>
            <a:cxnSpLocks/>
          </p:cNvCxnSpPr>
          <p:nvPr/>
        </p:nvCxnSpPr>
        <p:spPr>
          <a:xfrm flipV="1">
            <a:off x="5386672" y="5022208"/>
            <a:ext cx="2427" cy="37760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1" name="Straight Connector 660">
            <a:extLst>
              <a:ext uri="{FF2B5EF4-FFF2-40B4-BE49-F238E27FC236}">
                <a16:creationId xmlns:a16="http://schemas.microsoft.com/office/drawing/2014/main" id="{D71852D8-1A13-46D5-9ED9-C188B1FC9C13}"/>
              </a:ext>
            </a:extLst>
          </p:cNvPr>
          <p:cNvCxnSpPr>
            <a:cxnSpLocks/>
          </p:cNvCxnSpPr>
          <p:nvPr/>
        </p:nvCxnSpPr>
        <p:spPr>
          <a:xfrm>
            <a:off x="4730709" y="4500899"/>
            <a:ext cx="9096" cy="3535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6" name="Straight Connector 665">
            <a:extLst>
              <a:ext uri="{FF2B5EF4-FFF2-40B4-BE49-F238E27FC236}">
                <a16:creationId xmlns:a16="http://schemas.microsoft.com/office/drawing/2014/main" id="{19AED11F-99FB-48BD-8EE7-538D5AFF930F}"/>
              </a:ext>
            </a:extLst>
          </p:cNvPr>
          <p:cNvCxnSpPr>
            <a:cxnSpLocks/>
          </p:cNvCxnSpPr>
          <p:nvPr/>
        </p:nvCxnSpPr>
        <p:spPr>
          <a:xfrm flipV="1">
            <a:off x="6489357" y="4986216"/>
            <a:ext cx="0" cy="4135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0" name="Straight Connector 669">
            <a:extLst>
              <a:ext uri="{FF2B5EF4-FFF2-40B4-BE49-F238E27FC236}">
                <a16:creationId xmlns:a16="http://schemas.microsoft.com/office/drawing/2014/main" id="{9637F0F5-2C07-45EA-BAFE-6D32F9DD4CDF}"/>
              </a:ext>
            </a:extLst>
          </p:cNvPr>
          <p:cNvCxnSpPr>
            <a:cxnSpLocks/>
          </p:cNvCxnSpPr>
          <p:nvPr/>
        </p:nvCxnSpPr>
        <p:spPr>
          <a:xfrm>
            <a:off x="5772276" y="4465195"/>
            <a:ext cx="0" cy="4768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3" name="Rectangle 692">
            <a:extLst>
              <a:ext uri="{FF2B5EF4-FFF2-40B4-BE49-F238E27FC236}">
                <a16:creationId xmlns:a16="http://schemas.microsoft.com/office/drawing/2014/main" id="{242D1697-493D-4EEA-9BF1-C16D669A5B45}"/>
              </a:ext>
            </a:extLst>
          </p:cNvPr>
          <p:cNvSpPr/>
          <p:nvPr/>
        </p:nvSpPr>
        <p:spPr>
          <a:xfrm>
            <a:off x="1992159" y="469265"/>
            <a:ext cx="462817" cy="629361"/>
          </a:xfrm>
          <a:prstGeom prst="rect">
            <a:avLst/>
          </a:prstGeom>
          <a:solidFill>
            <a:srgbClr val="4C2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700" name="Straight Connector 699">
            <a:extLst>
              <a:ext uri="{FF2B5EF4-FFF2-40B4-BE49-F238E27FC236}">
                <a16:creationId xmlns:a16="http://schemas.microsoft.com/office/drawing/2014/main" id="{0AB0D70E-B10F-4087-95B9-B201F518328B}"/>
              </a:ext>
            </a:extLst>
          </p:cNvPr>
          <p:cNvCxnSpPr>
            <a:cxnSpLocks/>
          </p:cNvCxnSpPr>
          <p:nvPr/>
        </p:nvCxnSpPr>
        <p:spPr>
          <a:xfrm flipV="1">
            <a:off x="1231200" y="2777444"/>
            <a:ext cx="586081" cy="34512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8" name="Picture 707" descr="A close up of a logo&#10;&#10;Description automatically generated">
            <a:extLst>
              <a:ext uri="{FF2B5EF4-FFF2-40B4-BE49-F238E27FC236}">
                <a16:creationId xmlns:a16="http://schemas.microsoft.com/office/drawing/2014/main" id="{1FDB4158-C97B-485A-9493-41C7BA2E0DF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78"/>
          <a:stretch/>
        </p:blipFill>
        <p:spPr>
          <a:xfrm>
            <a:off x="3665004" y="265922"/>
            <a:ext cx="966491" cy="787903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E4320B44-5B29-414B-B40A-1E0BD48C379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921" y="14673111"/>
            <a:ext cx="519446" cy="519446"/>
          </a:xfrm>
          <a:prstGeom prst="rect">
            <a:avLst/>
          </a:prstGeom>
        </p:spPr>
      </p:pic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27CF9F7F-E6BA-4395-95C3-2004C7DD3A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9104" y="16267172"/>
            <a:ext cx="703228" cy="703228"/>
          </a:xfrm>
          <a:prstGeom prst="rect">
            <a:avLst/>
          </a:prstGeom>
        </p:spPr>
      </p:pic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BF267F3D-21E5-4C70-B29D-3455252BBE4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400" y="14832368"/>
            <a:ext cx="663854" cy="66385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8C335DBD-2F4A-4F84-9ED9-F6CC7480DEB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273" y="16141522"/>
            <a:ext cx="394936" cy="394936"/>
          </a:xfrm>
          <a:prstGeom prst="rect">
            <a:avLst/>
          </a:prstGeom>
        </p:spPr>
      </p:pic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100681DD-B3FC-4AC9-A2CF-FAC682C56E0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115" y="14929356"/>
            <a:ext cx="500076" cy="500076"/>
          </a:xfrm>
          <a:prstGeom prst="rect">
            <a:avLst/>
          </a:prstGeom>
        </p:spPr>
      </p:pic>
      <p:pic>
        <p:nvPicPr>
          <p:cNvPr id="24" name="Picture 23" descr="A close up of a logo&#10;&#10;Description automatically generated">
            <a:extLst>
              <a:ext uri="{FF2B5EF4-FFF2-40B4-BE49-F238E27FC236}">
                <a16:creationId xmlns:a16="http://schemas.microsoft.com/office/drawing/2014/main" id="{3E20B1EA-CA4B-4530-A794-9A4B1AF8BE7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003" y="16398949"/>
            <a:ext cx="539668" cy="539668"/>
          </a:xfrm>
          <a:prstGeom prst="rect">
            <a:avLst/>
          </a:prstGeom>
        </p:spPr>
      </p:pic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EB9AB7B5-5055-426A-874A-D6E11F12419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035" y="15075638"/>
            <a:ext cx="453962" cy="453962"/>
          </a:xfrm>
          <a:prstGeom prst="rect">
            <a:avLst/>
          </a:prstGeom>
        </p:spPr>
      </p:pic>
      <p:pic>
        <p:nvPicPr>
          <p:cNvPr id="29" name="Picture 28" descr="A close up of a logo&#10;&#10;Description automatically generated">
            <a:extLst>
              <a:ext uri="{FF2B5EF4-FFF2-40B4-BE49-F238E27FC236}">
                <a16:creationId xmlns:a16="http://schemas.microsoft.com/office/drawing/2014/main" id="{167A0DED-CE7C-4680-9518-CA91DF74075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8441" y="16742914"/>
            <a:ext cx="508133" cy="508133"/>
          </a:xfrm>
          <a:prstGeom prst="rect">
            <a:avLst/>
          </a:prstGeom>
        </p:spPr>
      </p:pic>
      <p:pic>
        <p:nvPicPr>
          <p:cNvPr id="31" name="Picture 30" descr="A close up of a logo&#10;&#10;Description automatically generated">
            <a:extLst>
              <a:ext uri="{FF2B5EF4-FFF2-40B4-BE49-F238E27FC236}">
                <a16:creationId xmlns:a16="http://schemas.microsoft.com/office/drawing/2014/main" id="{9450AC50-DAEE-4D01-84B3-78A8DAE12B0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042" y="14600192"/>
            <a:ext cx="597550" cy="597550"/>
          </a:xfrm>
          <a:prstGeom prst="rect">
            <a:avLst/>
          </a:prstGeom>
        </p:spPr>
      </p:pic>
      <p:pic>
        <p:nvPicPr>
          <p:cNvPr id="33" name="Picture 32" descr="A close up of a logo&#10;&#10;Description automatically generated">
            <a:extLst>
              <a:ext uri="{FF2B5EF4-FFF2-40B4-BE49-F238E27FC236}">
                <a16:creationId xmlns:a16="http://schemas.microsoft.com/office/drawing/2014/main" id="{823E3842-910F-46C1-9BB9-941EE0BD6DA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323" y="16222751"/>
            <a:ext cx="1193056" cy="1193056"/>
          </a:xfrm>
          <a:prstGeom prst="rect">
            <a:avLst/>
          </a:prstGeom>
        </p:spPr>
      </p:pic>
      <p:pic>
        <p:nvPicPr>
          <p:cNvPr id="35" name="Picture 34" descr="A close up of a logo&#10;&#10;Description automatically generated">
            <a:extLst>
              <a:ext uri="{FF2B5EF4-FFF2-40B4-BE49-F238E27FC236}">
                <a16:creationId xmlns:a16="http://schemas.microsoft.com/office/drawing/2014/main" id="{DCBD97E3-A865-420A-A3F6-8C678ADAFDD6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51" y="15626372"/>
            <a:ext cx="462351" cy="462351"/>
          </a:xfrm>
          <a:prstGeom prst="rect">
            <a:avLst/>
          </a:prstGeom>
        </p:spPr>
      </p:pic>
      <p:pic>
        <p:nvPicPr>
          <p:cNvPr id="37" name="Picture 36" descr="A close up of a logo&#10;&#10;Description automatically generated">
            <a:extLst>
              <a:ext uri="{FF2B5EF4-FFF2-40B4-BE49-F238E27FC236}">
                <a16:creationId xmlns:a16="http://schemas.microsoft.com/office/drawing/2014/main" id="{7A9F3836-3775-4236-B181-86BB749E91D3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2" y="14862795"/>
            <a:ext cx="744758" cy="744758"/>
          </a:xfrm>
          <a:prstGeom prst="rect">
            <a:avLst/>
          </a:prstGeom>
        </p:spPr>
      </p:pic>
      <p:pic>
        <p:nvPicPr>
          <p:cNvPr id="39" name="Picture 38" descr="A close up of a logo&#10;&#10;Description automatically generated">
            <a:extLst>
              <a:ext uri="{FF2B5EF4-FFF2-40B4-BE49-F238E27FC236}">
                <a16:creationId xmlns:a16="http://schemas.microsoft.com/office/drawing/2014/main" id="{C9F9A6A0-E269-4184-A760-4DE7F371F064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84" y="13429062"/>
            <a:ext cx="605058" cy="605058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E36CD3F4-613B-486A-8262-5BD1101E0F02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80" y="12425848"/>
            <a:ext cx="615831" cy="615831"/>
          </a:xfrm>
          <a:prstGeom prst="rect">
            <a:avLst/>
          </a:prstGeom>
        </p:spPr>
      </p:pic>
      <p:pic>
        <p:nvPicPr>
          <p:cNvPr id="44" name="Picture 43" descr="A close up of a logo&#10;&#10;Description automatically generated">
            <a:extLst>
              <a:ext uri="{FF2B5EF4-FFF2-40B4-BE49-F238E27FC236}">
                <a16:creationId xmlns:a16="http://schemas.microsoft.com/office/drawing/2014/main" id="{AE8387A0-547F-40C6-835A-BDD2C8E6C960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055" y="14085367"/>
            <a:ext cx="369625" cy="369625"/>
          </a:xfrm>
          <a:prstGeom prst="rect">
            <a:avLst/>
          </a:prstGeom>
        </p:spPr>
      </p:pic>
      <p:pic>
        <p:nvPicPr>
          <p:cNvPr id="47" name="Picture 46" descr="A close up of a logo&#10;&#10;Description automatically generated">
            <a:extLst>
              <a:ext uri="{FF2B5EF4-FFF2-40B4-BE49-F238E27FC236}">
                <a16:creationId xmlns:a16="http://schemas.microsoft.com/office/drawing/2014/main" id="{DD9E9836-DC6F-445E-AB30-1F0D2A90F4CA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649" y="12879947"/>
            <a:ext cx="447461" cy="447461"/>
          </a:xfrm>
          <a:prstGeom prst="rect">
            <a:avLst/>
          </a:prstGeom>
        </p:spPr>
      </p:pic>
      <p:pic>
        <p:nvPicPr>
          <p:cNvPr id="50" name="Picture 49" descr="A close up of a logo&#10;&#10;Description automatically generated">
            <a:extLst>
              <a:ext uri="{FF2B5EF4-FFF2-40B4-BE49-F238E27FC236}">
                <a16:creationId xmlns:a16="http://schemas.microsoft.com/office/drawing/2014/main" id="{A28233F7-8DD7-4766-BDD8-CEFC51C02D61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447" y="12785050"/>
            <a:ext cx="615169" cy="615169"/>
          </a:xfrm>
          <a:prstGeom prst="rect">
            <a:avLst/>
          </a:prstGeom>
        </p:spPr>
      </p:pic>
      <p:pic>
        <p:nvPicPr>
          <p:cNvPr id="52" name="Picture 51" descr="A close up of a logo&#10;&#10;Description automatically generated">
            <a:extLst>
              <a:ext uri="{FF2B5EF4-FFF2-40B4-BE49-F238E27FC236}">
                <a16:creationId xmlns:a16="http://schemas.microsoft.com/office/drawing/2014/main" id="{3F61F595-02D2-4857-9512-F8856912C3DB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537" y="14081154"/>
            <a:ext cx="549230" cy="549230"/>
          </a:xfrm>
          <a:prstGeom prst="rect">
            <a:avLst/>
          </a:prstGeom>
        </p:spPr>
      </p:pic>
      <p:pic>
        <p:nvPicPr>
          <p:cNvPr id="64" name="Picture 63" descr="A close up of a logo&#10;&#10;Description automatically generated">
            <a:extLst>
              <a:ext uri="{FF2B5EF4-FFF2-40B4-BE49-F238E27FC236}">
                <a16:creationId xmlns:a16="http://schemas.microsoft.com/office/drawing/2014/main" id="{0D161BB3-C4F1-4A72-A706-DB3EA5870B43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610" y="12757949"/>
            <a:ext cx="500038" cy="500038"/>
          </a:xfrm>
          <a:prstGeom prst="rect">
            <a:avLst/>
          </a:prstGeom>
        </p:spPr>
      </p:pic>
      <p:pic>
        <p:nvPicPr>
          <p:cNvPr id="66" name="Picture 65" descr="A close up of a logo&#10;&#10;Description automatically generated">
            <a:extLst>
              <a:ext uri="{FF2B5EF4-FFF2-40B4-BE49-F238E27FC236}">
                <a16:creationId xmlns:a16="http://schemas.microsoft.com/office/drawing/2014/main" id="{EA85689E-6032-4127-B668-8AEC88A9E00E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639" y="14332948"/>
            <a:ext cx="556447" cy="556447"/>
          </a:xfrm>
          <a:prstGeom prst="rect">
            <a:avLst/>
          </a:prstGeom>
        </p:spPr>
      </p:pic>
      <p:pic>
        <p:nvPicPr>
          <p:cNvPr id="68" name="Picture 67" descr="A close up of a logo&#10;&#10;Description automatically generated">
            <a:extLst>
              <a:ext uri="{FF2B5EF4-FFF2-40B4-BE49-F238E27FC236}">
                <a16:creationId xmlns:a16="http://schemas.microsoft.com/office/drawing/2014/main" id="{F3B1948A-670A-47A1-97A9-7DAAECCC61A7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362" y="12515409"/>
            <a:ext cx="469774" cy="469774"/>
          </a:xfrm>
          <a:prstGeom prst="rect">
            <a:avLst/>
          </a:prstGeom>
        </p:spPr>
      </p:pic>
      <p:pic>
        <p:nvPicPr>
          <p:cNvPr id="70" name="Picture 69" descr="A close up of a logo&#10;&#10;Description automatically generated">
            <a:extLst>
              <a:ext uri="{FF2B5EF4-FFF2-40B4-BE49-F238E27FC236}">
                <a16:creationId xmlns:a16="http://schemas.microsoft.com/office/drawing/2014/main" id="{EA3A94A3-660F-4F18-9B6A-10EA4EB475CB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210" y="13983148"/>
            <a:ext cx="609929" cy="609929"/>
          </a:xfrm>
          <a:prstGeom prst="rect">
            <a:avLst/>
          </a:prstGeom>
        </p:spPr>
      </p:pic>
      <p:pic>
        <p:nvPicPr>
          <p:cNvPr id="72" name="Picture 71" descr="A close up of a logo&#10;&#10;Description automatically generated">
            <a:extLst>
              <a:ext uri="{FF2B5EF4-FFF2-40B4-BE49-F238E27FC236}">
                <a16:creationId xmlns:a16="http://schemas.microsoft.com/office/drawing/2014/main" id="{4EABF93D-E4E0-409F-A82B-C6FDA7FF86FE}"/>
              </a:ext>
            </a:extLst>
          </p:cNvPr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8840" y="12896822"/>
            <a:ext cx="394471" cy="394471"/>
          </a:xfrm>
          <a:prstGeom prst="rect">
            <a:avLst/>
          </a:prstGeom>
        </p:spPr>
      </p:pic>
      <p:pic>
        <p:nvPicPr>
          <p:cNvPr id="75" name="Picture 74" descr="A close up of a logo&#10;&#10;Description automatically generated">
            <a:extLst>
              <a:ext uri="{FF2B5EF4-FFF2-40B4-BE49-F238E27FC236}">
                <a16:creationId xmlns:a16="http://schemas.microsoft.com/office/drawing/2014/main" id="{BA0CA856-56AB-40A6-B02E-C568F6100827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3509" y="13332799"/>
            <a:ext cx="609929" cy="609929"/>
          </a:xfrm>
          <a:prstGeom prst="rect">
            <a:avLst/>
          </a:prstGeom>
        </p:spPr>
      </p:pic>
      <p:pic>
        <p:nvPicPr>
          <p:cNvPr id="77" name="Picture 76" descr="A close up of a logo&#10;&#10;Description automatically generated">
            <a:extLst>
              <a:ext uri="{FF2B5EF4-FFF2-40B4-BE49-F238E27FC236}">
                <a16:creationId xmlns:a16="http://schemas.microsoft.com/office/drawing/2014/main" id="{F147F3C2-2FDF-44C3-8ABF-B2BE8914D3D7}"/>
              </a:ext>
            </a:extLst>
          </p:cNvPr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9820" y="10693613"/>
            <a:ext cx="658073" cy="658073"/>
          </a:xfrm>
          <a:prstGeom prst="rect">
            <a:avLst/>
          </a:prstGeom>
        </p:spPr>
      </p:pic>
      <p:pic>
        <p:nvPicPr>
          <p:cNvPr id="79" name="Picture 78" descr="A close up of a logo&#10;&#10;Description automatically generated">
            <a:extLst>
              <a:ext uri="{FF2B5EF4-FFF2-40B4-BE49-F238E27FC236}">
                <a16:creationId xmlns:a16="http://schemas.microsoft.com/office/drawing/2014/main" id="{E92A3A3B-0114-4915-9512-3AF0F8896132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845" y="10257651"/>
            <a:ext cx="596020" cy="596020"/>
          </a:xfrm>
          <a:prstGeom prst="rect">
            <a:avLst/>
          </a:prstGeom>
        </p:spPr>
      </p:pic>
      <p:pic>
        <p:nvPicPr>
          <p:cNvPr id="82" name="Picture 81" descr="A close up of a logo&#10;&#10;Description automatically generated">
            <a:extLst>
              <a:ext uri="{FF2B5EF4-FFF2-40B4-BE49-F238E27FC236}">
                <a16:creationId xmlns:a16="http://schemas.microsoft.com/office/drawing/2014/main" id="{694B6A14-1ED8-420D-B9DE-A0C1B963E57D}"/>
              </a:ext>
            </a:extLst>
          </p:cNvPr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557" y="11996129"/>
            <a:ext cx="530314" cy="530314"/>
          </a:xfrm>
          <a:prstGeom prst="rect">
            <a:avLst/>
          </a:prstGeom>
        </p:spPr>
      </p:pic>
      <p:pic>
        <p:nvPicPr>
          <p:cNvPr id="84" name="Picture 83" descr="A close up of a logo&#10;&#10;Description automatically generated">
            <a:extLst>
              <a:ext uri="{FF2B5EF4-FFF2-40B4-BE49-F238E27FC236}">
                <a16:creationId xmlns:a16="http://schemas.microsoft.com/office/drawing/2014/main" id="{7C99AFFA-2649-4941-B7F5-49FE5BF05DC7}"/>
              </a:ext>
            </a:extLst>
          </p:cNvPr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675" y="12167585"/>
            <a:ext cx="609029" cy="609029"/>
          </a:xfrm>
          <a:prstGeom prst="rect">
            <a:avLst/>
          </a:prstGeom>
        </p:spPr>
      </p:pic>
      <p:pic>
        <p:nvPicPr>
          <p:cNvPr id="87" name="Picture 86" descr="A close up of a logo&#10;&#10;Description automatically generated">
            <a:extLst>
              <a:ext uri="{FF2B5EF4-FFF2-40B4-BE49-F238E27FC236}">
                <a16:creationId xmlns:a16="http://schemas.microsoft.com/office/drawing/2014/main" id="{084CE4DF-7C77-49F7-B9CB-B16D7418115A}"/>
              </a:ext>
            </a:extLst>
          </p:cNvPr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5921" y="10648528"/>
            <a:ext cx="434874" cy="434874"/>
          </a:xfrm>
          <a:prstGeom prst="rect">
            <a:avLst/>
          </a:prstGeom>
        </p:spPr>
      </p:pic>
      <p:pic>
        <p:nvPicPr>
          <p:cNvPr id="89" name="Picture 88" descr="A close up of a logo&#10;&#10;Description automatically generated">
            <a:extLst>
              <a:ext uri="{FF2B5EF4-FFF2-40B4-BE49-F238E27FC236}">
                <a16:creationId xmlns:a16="http://schemas.microsoft.com/office/drawing/2014/main" id="{EACE0242-843E-4978-84D2-85CE6170F8F1}"/>
              </a:ext>
            </a:extLst>
          </p:cNvPr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948" y="10266295"/>
            <a:ext cx="549230" cy="549230"/>
          </a:xfrm>
          <a:prstGeom prst="rect">
            <a:avLst/>
          </a:prstGeom>
        </p:spPr>
      </p:pic>
      <p:pic>
        <p:nvPicPr>
          <p:cNvPr id="93" name="Picture 92" descr="A close up of a logo&#10;&#10;Description automatically generated">
            <a:extLst>
              <a:ext uri="{FF2B5EF4-FFF2-40B4-BE49-F238E27FC236}">
                <a16:creationId xmlns:a16="http://schemas.microsoft.com/office/drawing/2014/main" id="{8829BC34-2CCA-4B55-BEFD-07973045FF89}"/>
              </a:ext>
            </a:extLst>
          </p:cNvPr>
          <p:cNvPicPr>
            <a:picLocks noChangeAspect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905" y="10665758"/>
            <a:ext cx="440109" cy="440109"/>
          </a:xfrm>
          <a:prstGeom prst="rect">
            <a:avLst/>
          </a:prstGeom>
        </p:spPr>
      </p:pic>
      <p:pic>
        <p:nvPicPr>
          <p:cNvPr id="96" name="Picture 95" descr="A close up of a logo&#10;&#10;Description automatically generated">
            <a:extLst>
              <a:ext uri="{FF2B5EF4-FFF2-40B4-BE49-F238E27FC236}">
                <a16:creationId xmlns:a16="http://schemas.microsoft.com/office/drawing/2014/main" id="{5542FD08-0A1D-40A3-851A-FCC54BFC9831}"/>
              </a:ext>
            </a:extLst>
          </p:cNvPr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020" y="12108381"/>
            <a:ext cx="584499" cy="584499"/>
          </a:xfrm>
          <a:prstGeom prst="rect">
            <a:avLst/>
          </a:prstGeom>
        </p:spPr>
      </p:pic>
      <p:pic>
        <p:nvPicPr>
          <p:cNvPr id="98" name="Picture 97" descr="A close up of a logo&#10;&#10;Description automatically generated">
            <a:extLst>
              <a:ext uri="{FF2B5EF4-FFF2-40B4-BE49-F238E27FC236}">
                <a16:creationId xmlns:a16="http://schemas.microsoft.com/office/drawing/2014/main" id="{F2767A5A-FFCC-4302-B8C4-9AE8ACD54893}"/>
              </a:ext>
            </a:extLst>
          </p:cNvPr>
          <p:cNvPicPr>
            <a:picLocks noChangeAspect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152" y="10539783"/>
            <a:ext cx="483400" cy="483400"/>
          </a:xfrm>
          <a:prstGeom prst="rect">
            <a:avLst/>
          </a:prstGeom>
        </p:spPr>
      </p:pic>
      <p:pic>
        <p:nvPicPr>
          <p:cNvPr id="100" name="Picture 99" descr="A close up of a logo&#10;&#10;Description automatically generated">
            <a:extLst>
              <a:ext uri="{FF2B5EF4-FFF2-40B4-BE49-F238E27FC236}">
                <a16:creationId xmlns:a16="http://schemas.microsoft.com/office/drawing/2014/main" id="{BC5B50ED-0900-45CE-85D7-8DE96AD8A3E3}"/>
              </a:ext>
            </a:extLst>
          </p:cNvPr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792" y="11860237"/>
            <a:ext cx="456404" cy="456404"/>
          </a:xfrm>
          <a:prstGeom prst="rect">
            <a:avLst/>
          </a:prstGeom>
        </p:spPr>
      </p:pic>
      <p:pic>
        <p:nvPicPr>
          <p:cNvPr id="103" name="Picture 102" descr="A close up of a logo&#10;&#10;Description automatically generated">
            <a:extLst>
              <a:ext uri="{FF2B5EF4-FFF2-40B4-BE49-F238E27FC236}">
                <a16:creationId xmlns:a16="http://schemas.microsoft.com/office/drawing/2014/main" id="{6F2D35F1-D06F-4303-8D77-A9607F2520A8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8" y="11013469"/>
            <a:ext cx="596678" cy="596678"/>
          </a:xfrm>
          <a:prstGeom prst="rect">
            <a:avLst/>
          </a:prstGeom>
        </p:spPr>
      </p:pic>
      <p:pic>
        <p:nvPicPr>
          <p:cNvPr id="107" name="Picture 106" descr="A close up of a logo&#10;&#10;Description automatically generated">
            <a:extLst>
              <a:ext uri="{FF2B5EF4-FFF2-40B4-BE49-F238E27FC236}">
                <a16:creationId xmlns:a16="http://schemas.microsoft.com/office/drawing/2014/main" id="{DB6FF10E-6CB8-4A9E-BF5B-D482CF0C98D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617" y="10567522"/>
            <a:ext cx="536707" cy="536707"/>
          </a:xfrm>
          <a:prstGeom prst="rect">
            <a:avLst/>
          </a:prstGeom>
        </p:spPr>
      </p:pic>
      <p:pic>
        <p:nvPicPr>
          <p:cNvPr id="109" name="Picture 108" descr="A close up of a logo&#10;&#10;Description automatically generated">
            <a:extLst>
              <a:ext uri="{FF2B5EF4-FFF2-40B4-BE49-F238E27FC236}">
                <a16:creationId xmlns:a16="http://schemas.microsoft.com/office/drawing/2014/main" id="{9EDFF018-FD7F-46E8-A2AB-47AE4A065F81}"/>
              </a:ext>
            </a:extLst>
          </p:cNvPr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76" y="9388496"/>
            <a:ext cx="584776" cy="584776"/>
          </a:xfrm>
          <a:prstGeom prst="rect">
            <a:avLst/>
          </a:prstGeom>
        </p:spPr>
      </p:pic>
      <p:pic>
        <p:nvPicPr>
          <p:cNvPr id="111" name="Picture 110" descr="A close up of a logo&#10;&#10;Description automatically generated">
            <a:extLst>
              <a:ext uri="{FF2B5EF4-FFF2-40B4-BE49-F238E27FC236}">
                <a16:creationId xmlns:a16="http://schemas.microsoft.com/office/drawing/2014/main" id="{9EC6D780-627D-4418-B5A1-1C8CD8FEB913}"/>
              </a:ext>
            </a:extLst>
          </p:cNvPr>
          <p:cNvPicPr>
            <a:picLocks noChangeAspect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30" y="8535892"/>
            <a:ext cx="480084" cy="480084"/>
          </a:xfrm>
          <a:prstGeom prst="rect">
            <a:avLst/>
          </a:prstGeom>
        </p:spPr>
      </p:pic>
      <p:pic>
        <p:nvPicPr>
          <p:cNvPr id="113" name="Picture 112" descr="A close up of a logo&#10;&#10;Description automatically generated">
            <a:extLst>
              <a:ext uri="{FF2B5EF4-FFF2-40B4-BE49-F238E27FC236}">
                <a16:creationId xmlns:a16="http://schemas.microsoft.com/office/drawing/2014/main" id="{FAC988F7-D2B8-467A-A783-A35A7D67AEAE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948" y="9693090"/>
            <a:ext cx="635105" cy="635105"/>
          </a:xfrm>
          <a:prstGeom prst="rect">
            <a:avLst/>
          </a:prstGeom>
        </p:spPr>
      </p:pic>
      <p:pic>
        <p:nvPicPr>
          <p:cNvPr id="122" name="Picture 121" descr="A close up of a logo&#10;&#10;Description automatically generated">
            <a:extLst>
              <a:ext uri="{FF2B5EF4-FFF2-40B4-BE49-F238E27FC236}">
                <a16:creationId xmlns:a16="http://schemas.microsoft.com/office/drawing/2014/main" id="{18C0C58B-C2CC-4BBD-88EA-F640C1EFF797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87" y="8014989"/>
            <a:ext cx="782729" cy="782729"/>
          </a:xfrm>
          <a:prstGeom prst="rect">
            <a:avLst/>
          </a:prstGeom>
        </p:spPr>
      </p:pic>
      <p:pic>
        <p:nvPicPr>
          <p:cNvPr id="124" name="Picture 123" descr="A close up of a logo&#10;&#10;Description automatically generated">
            <a:extLst>
              <a:ext uri="{FF2B5EF4-FFF2-40B4-BE49-F238E27FC236}">
                <a16:creationId xmlns:a16="http://schemas.microsoft.com/office/drawing/2014/main" id="{352FA5D9-A5B4-4D3C-B294-1AD8A7AE3B20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4157" y="9800083"/>
            <a:ext cx="647311" cy="647311"/>
          </a:xfrm>
          <a:prstGeom prst="rect">
            <a:avLst/>
          </a:prstGeom>
        </p:spPr>
      </p:pic>
      <p:sp>
        <p:nvSpPr>
          <p:cNvPr id="403" name="Rectangle 402">
            <a:extLst>
              <a:ext uri="{FF2B5EF4-FFF2-40B4-BE49-F238E27FC236}">
                <a16:creationId xmlns:a16="http://schemas.microsoft.com/office/drawing/2014/main" id="{540D3CEE-8567-4067-BE17-7FF07D5CF612}"/>
              </a:ext>
            </a:extLst>
          </p:cNvPr>
          <p:cNvSpPr/>
          <p:nvPr/>
        </p:nvSpPr>
        <p:spPr>
          <a:xfrm>
            <a:off x="1913991" y="2460196"/>
            <a:ext cx="2287717" cy="629361"/>
          </a:xfrm>
          <a:prstGeom prst="rect">
            <a:avLst/>
          </a:prstGeom>
          <a:solidFill>
            <a:srgbClr val="4C21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6" name="Picture 125" descr="A close up of a logo&#10;&#10;Description automatically generated">
            <a:extLst>
              <a:ext uri="{FF2B5EF4-FFF2-40B4-BE49-F238E27FC236}">
                <a16:creationId xmlns:a16="http://schemas.microsoft.com/office/drawing/2014/main" id="{45E2A421-2C87-4B32-BB0D-01DC885E21C0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1632" y="8444830"/>
            <a:ext cx="592006" cy="592006"/>
          </a:xfrm>
          <a:prstGeom prst="rect">
            <a:avLst/>
          </a:prstGeom>
        </p:spPr>
      </p:pic>
      <p:pic>
        <p:nvPicPr>
          <p:cNvPr id="128" name="Picture 127" descr="A close up of a logo&#10;&#10;Description automatically generated">
            <a:extLst>
              <a:ext uri="{FF2B5EF4-FFF2-40B4-BE49-F238E27FC236}">
                <a16:creationId xmlns:a16="http://schemas.microsoft.com/office/drawing/2014/main" id="{250A97AE-9AE6-42C9-ADEB-8418C39B84EE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1106" y="9611527"/>
            <a:ext cx="653160" cy="653160"/>
          </a:xfrm>
          <a:prstGeom prst="rect">
            <a:avLst/>
          </a:prstGeom>
        </p:spPr>
      </p:pic>
      <p:pic>
        <p:nvPicPr>
          <p:cNvPr id="130" name="Picture 129" descr="A close up of a logo&#10;&#10;Description automatically generated">
            <a:extLst>
              <a:ext uri="{FF2B5EF4-FFF2-40B4-BE49-F238E27FC236}">
                <a16:creationId xmlns:a16="http://schemas.microsoft.com/office/drawing/2014/main" id="{64E01A00-C04E-4658-BF89-66812434A3D1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908" y="8385245"/>
            <a:ext cx="648344" cy="648344"/>
          </a:xfrm>
          <a:prstGeom prst="rect">
            <a:avLst/>
          </a:prstGeom>
        </p:spPr>
      </p:pic>
      <p:sp>
        <p:nvSpPr>
          <p:cNvPr id="398" name="TextBox 397">
            <a:extLst>
              <a:ext uri="{FF2B5EF4-FFF2-40B4-BE49-F238E27FC236}">
                <a16:creationId xmlns:a16="http://schemas.microsoft.com/office/drawing/2014/main" id="{7B6B4BD1-578C-4927-9299-A03190D13706}"/>
              </a:ext>
            </a:extLst>
          </p:cNvPr>
          <p:cNvSpPr txBox="1"/>
          <p:nvPr/>
        </p:nvSpPr>
        <p:spPr>
          <a:xfrm>
            <a:off x="6412573" y="9866102"/>
            <a:ext cx="9577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is the earth magnetic? </a:t>
            </a:r>
          </a:p>
        </p:txBody>
      </p:sp>
      <p:pic>
        <p:nvPicPr>
          <p:cNvPr id="134" name="Picture 133" descr="A close up of a logo&#10;&#10;Description automatically generated">
            <a:extLst>
              <a:ext uri="{FF2B5EF4-FFF2-40B4-BE49-F238E27FC236}">
                <a16:creationId xmlns:a16="http://schemas.microsoft.com/office/drawing/2014/main" id="{77897B6D-8868-40F9-95A7-1D53DADA9EE9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090" y="9674052"/>
            <a:ext cx="649111" cy="649111"/>
          </a:xfrm>
          <a:prstGeom prst="rect">
            <a:avLst/>
          </a:prstGeom>
        </p:spPr>
      </p:pic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F70F3003-89B2-7F44-9499-10B368800312}"/>
              </a:ext>
            </a:extLst>
          </p:cNvPr>
          <p:cNvCxnSpPr>
            <a:cxnSpLocks/>
          </p:cNvCxnSpPr>
          <p:nvPr/>
        </p:nvCxnSpPr>
        <p:spPr>
          <a:xfrm flipH="1">
            <a:off x="3821106" y="2207940"/>
            <a:ext cx="1" cy="4751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4" name="Straight Connector 683">
            <a:extLst>
              <a:ext uri="{FF2B5EF4-FFF2-40B4-BE49-F238E27FC236}">
                <a16:creationId xmlns:a16="http://schemas.microsoft.com/office/drawing/2014/main" id="{6EC0EF18-61C3-4ABD-9EF9-F1AB317163D4}"/>
              </a:ext>
            </a:extLst>
          </p:cNvPr>
          <p:cNvCxnSpPr>
            <a:cxnSpLocks/>
          </p:cNvCxnSpPr>
          <p:nvPr/>
        </p:nvCxnSpPr>
        <p:spPr>
          <a:xfrm flipV="1">
            <a:off x="3547020" y="2958772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6" name="Straight Connector 695">
            <a:extLst>
              <a:ext uri="{FF2B5EF4-FFF2-40B4-BE49-F238E27FC236}">
                <a16:creationId xmlns:a16="http://schemas.microsoft.com/office/drawing/2014/main" id="{6D349082-5151-478A-B7D7-CA40F33C8B63}"/>
              </a:ext>
            </a:extLst>
          </p:cNvPr>
          <p:cNvCxnSpPr>
            <a:cxnSpLocks/>
          </p:cNvCxnSpPr>
          <p:nvPr/>
        </p:nvCxnSpPr>
        <p:spPr>
          <a:xfrm>
            <a:off x="3207613" y="2254242"/>
            <a:ext cx="4789" cy="37109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7" name="Straight Connector 696">
            <a:extLst>
              <a:ext uri="{FF2B5EF4-FFF2-40B4-BE49-F238E27FC236}">
                <a16:creationId xmlns:a16="http://schemas.microsoft.com/office/drawing/2014/main" id="{A054A87E-1802-4456-87F2-C253690ACA74}"/>
              </a:ext>
            </a:extLst>
          </p:cNvPr>
          <p:cNvCxnSpPr>
            <a:cxnSpLocks/>
          </p:cNvCxnSpPr>
          <p:nvPr/>
        </p:nvCxnSpPr>
        <p:spPr>
          <a:xfrm flipV="1">
            <a:off x="2968031" y="2967186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Arrow: Curved Right 1">
            <a:extLst>
              <a:ext uri="{FF2B5EF4-FFF2-40B4-BE49-F238E27FC236}">
                <a16:creationId xmlns:a16="http://schemas.microsoft.com/office/drawing/2014/main" id="{7A2FCFE3-83E6-42E9-A239-6F2CFE60F22A}"/>
              </a:ext>
            </a:extLst>
          </p:cNvPr>
          <p:cNvSpPr/>
          <p:nvPr/>
        </p:nvSpPr>
        <p:spPr>
          <a:xfrm rot="8803610">
            <a:off x="7608332" y="5718737"/>
            <a:ext cx="1945362" cy="3490482"/>
          </a:xfrm>
          <a:prstGeom prst="curvedRightArrow">
            <a:avLst>
              <a:gd name="adj1" fmla="val 10302"/>
              <a:gd name="adj2" fmla="val 22804"/>
              <a:gd name="adj3" fmla="val 446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32" name="TextBox 231">
            <a:extLst>
              <a:ext uri="{FF2B5EF4-FFF2-40B4-BE49-F238E27FC236}">
                <a16:creationId xmlns:a16="http://schemas.microsoft.com/office/drawing/2014/main" id="{D2AF0F6E-F5DD-438E-BF4B-7DE2E633D5E8}"/>
              </a:ext>
            </a:extLst>
          </p:cNvPr>
          <p:cNvSpPr txBox="1"/>
          <p:nvPr/>
        </p:nvSpPr>
        <p:spPr>
          <a:xfrm>
            <a:off x="8805302" y="7107351"/>
            <a:ext cx="8350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Closing the gaps from year 7 &amp; 8</a:t>
            </a:r>
          </a:p>
        </p:txBody>
      </p:sp>
      <p:sp>
        <p:nvSpPr>
          <p:cNvPr id="233" name="TextBox 232">
            <a:extLst>
              <a:ext uri="{FF2B5EF4-FFF2-40B4-BE49-F238E27FC236}">
                <a16:creationId xmlns:a16="http://schemas.microsoft.com/office/drawing/2014/main" id="{190DE913-9430-4844-A43C-05445E64F4A0}"/>
              </a:ext>
            </a:extLst>
          </p:cNvPr>
          <p:cNvSpPr txBox="1"/>
          <p:nvPr/>
        </p:nvSpPr>
        <p:spPr>
          <a:xfrm>
            <a:off x="6790787" y="7591696"/>
            <a:ext cx="9577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type of diseases cannot spread to other people?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28A3427-4535-41F9-BD6F-CB8B73F228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173" y="7540901"/>
            <a:ext cx="573414" cy="573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" name="TextBox 234">
            <a:extLst>
              <a:ext uri="{FF2B5EF4-FFF2-40B4-BE49-F238E27FC236}">
                <a16:creationId xmlns:a16="http://schemas.microsoft.com/office/drawing/2014/main" id="{5D8FCD6A-9DB6-4ED4-AEB8-F4FB4C934275}"/>
              </a:ext>
            </a:extLst>
          </p:cNvPr>
          <p:cNvSpPr txBox="1"/>
          <p:nvPr/>
        </p:nvSpPr>
        <p:spPr>
          <a:xfrm>
            <a:off x="6243280" y="6037637"/>
            <a:ext cx="9577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type of diseases can spread to other people?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FA5F9309-C0B6-4B4D-8DC3-6D408FBC7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988" y="5888593"/>
            <a:ext cx="503317" cy="503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7" name="TextBox 236">
            <a:extLst>
              <a:ext uri="{FF2B5EF4-FFF2-40B4-BE49-F238E27FC236}">
                <a16:creationId xmlns:a16="http://schemas.microsoft.com/office/drawing/2014/main" id="{5153444C-0503-4C32-A6C9-385AE6D22342}"/>
              </a:ext>
            </a:extLst>
          </p:cNvPr>
          <p:cNvSpPr txBox="1"/>
          <p:nvPr/>
        </p:nvSpPr>
        <p:spPr>
          <a:xfrm>
            <a:off x="5972717" y="7839500"/>
            <a:ext cx="957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our body defend itself  against disease?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B90059A4-38B0-4F4E-9F7E-413B8D47C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730" y="7400823"/>
            <a:ext cx="608491" cy="608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8" name="TextBox 237">
            <a:extLst>
              <a:ext uri="{FF2B5EF4-FFF2-40B4-BE49-F238E27FC236}">
                <a16:creationId xmlns:a16="http://schemas.microsoft.com/office/drawing/2014/main" id="{2091AB6E-62B0-4783-836B-12C464C7319A}"/>
              </a:ext>
            </a:extLst>
          </p:cNvPr>
          <p:cNvSpPr txBox="1"/>
          <p:nvPr/>
        </p:nvSpPr>
        <p:spPr>
          <a:xfrm>
            <a:off x="5642247" y="5790299"/>
            <a:ext cx="7002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substances move in and out of cells?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E9B25614-34B4-4CBE-B6DB-AB791BE5F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92" y="6323159"/>
            <a:ext cx="508919" cy="508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9" name="TextBox 238">
            <a:extLst>
              <a:ext uri="{FF2B5EF4-FFF2-40B4-BE49-F238E27FC236}">
                <a16:creationId xmlns:a16="http://schemas.microsoft.com/office/drawing/2014/main" id="{38268BAE-424A-427F-92D9-BDD9C27871A3}"/>
              </a:ext>
            </a:extLst>
          </p:cNvPr>
          <p:cNvSpPr txBox="1"/>
          <p:nvPr/>
        </p:nvSpPr>
        <p:spPr>
          <a:xfrm>
            <a:off x="5291165" y="7594884"/>
            <a:ext cx="681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are substances transported around our body?</a:t>
            </a: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id="{6DF5C1D9-DB48-41A0-811A-C6AB21CF7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0612" y="7532088"/>
            <a:ext cx="598513" cy="59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1" name="TextBox 240">
            <a:extLst>
              <a:ext uri="{FF2B5EF4-FFF2-40B4-BE49-F238E27FC236}">
                <a16:creationId xmlns:a16="http://schemas.microsoft.com/office/drawing/2014/main" id="{9988AF1E-FBFF-4E0C-BF7B-4CE1FF6E952E}"/>
              </a:ext>
            </a:extLst>
          </p:cNvPr>
          <p:cNvSpPr txBox="1"/>
          <p:nvPr/>
        </p:nvSpPr>
        <p:spPr>
          <a:xfrm>
            <a:off x="4512585" y="6000776"/>
            <a:ext cx="1344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the difference between aerobic and anaerobic respiration?</a:t>
            </a:r>
          </a:p>
        </p:txBody>
      </p:sp>
      <p:pic>
        <p:nvPicPr>
          <p:cNvPr id="1036" name="Picture 12">
            <a:extLst>
              <a:ext uri="{FF2B5EF4-FFF2-40B4-BE49-F238E27FC236}">
                <a16:creationId xmlns:a16="http://schemas.microsoft.com/office/drawing/2014/main" id="{3F69C296-A5A1-42F4-9B0D-4E4AF4056C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09" y="6350390"/>
            <a:ext cx="531630" cy="53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" name="TextBox 244">
            <a:extLst>
              <a:ext uri="{FF2B5EF4-FFF2-40B4-BE49-F238E27FC236}">
                <a16:creationId xmlns:a16="http://schemas.microsoft.com/office/drawing/2014/main" id="{B049A640-7A6A-494E-A9C6-36CC7D3AAAC5}"/>
              </a:ext>
            </a:extLst>
          </p:cNvPr>
          <p:cNvSpPr txBox="1"/>
          <p:nvPr/>
        </p:nvSpPr>
        <p:spPr>
          <a:xfrm>
            <a:off x="4113514" y="7658709"/>
            <a:ext cx="782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separate mixtures?</a:t>
            </a:r>
          </a:p>
        </p:txBody>
      </p:sp>
      <p:pic>
        <p:nvPicPr>
          <p:cNvPr id="246" name="Picture 245" descr="A close up of a logo&#10;&#10;Description automatically generated">
            <a:extLst>
              <a:ext uri="{FF2B5EF4-FFF2-40B4-BE49-F238E27FC236}">
                <a16:creationId xmlns:a16="http://schemas.microsoft.com/office/drawing/2014/main" id="{5F4B8470-9210-45FE-89EC-545F9375AC00}"/>
              </a:ext>
            </a:extLst>
          </p:cNvPr>
          <p:cNvPicPr>
            <a:picLocks noChangeAspect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9163" y="7420902"/>
            <a:ext cx="634277" cy="597922"/>
          </a:xfrm>
          <a:prstGeom prst="rect">
            <a:avLst/>
          </a:prstGeom>
        </p:spPr>
      </p:pic>
      <p:sp>
        <p:nvSpPr>
          <p:cNvPr id="248" name="TextBox 247">
            <a:extLst>
              <a:ext uri="{FF2B5EF4-FFF2-40B4-BE49-F238E27FC236}">
                <a16:creationId xmlns:a16="http://schemas.microsoft.com/office/drawing/2014/main" id="{7207B505-7282-418C-A85B-86885E160B9E}"/>
              </a:ext>
            </a:extLst>
          </p:cNvPr>
          <p:cNvSpPr txBox="1"/>
          <p:nvPr/>
        </p:nvSpPr>
        <p:spPr>
          <a:xfrm>
            <a:off x="3903584" y="6241570"/>
            <a:ext cx="7825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make clean drinking water?</a:t>
            </a:r>
          </a:p>
        </p:txBody>
      </p:sp>
      <p:pic>
        <p:nvPicPr>
          <p:cNvPr id="249" name="Picture 248" descr="A close up of a logo&#10;&#10;Description automatically generated">
            <a:extLst>
              <a:ext uri="{FF2B5EF4-FFF2-40B4-BE49-F238E27FC236}">
                <a16:creationId xmlns:a16="http://schemas.microsoft.com/office/drawing/2014/main" id="{7D9D302F-0F05-442D-A1B4-39AE8F0712A7}"/>
              </a:ext>
            </a:extLst>
          </p:cNvPr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949" y="5970563"/>
            <a:ext cx="346215" cy="346215"/>
          </a:xfrm>
          <a:prstGeom prst="rect">
            <a:avLst/>
          </a:prstGeom>
        </p:spPr>
      </p:pic>
      <p:sp>
        <p:nvSpPr>
          <p:cNvPr id="252" name="TextBox 251">
            <a:extLst>
              <a:ext uri="{FF2B5EF4-FFF2-40B4-BE49-F238E27FC236}">
                <a16:creationId xmlns:a16="http://schemas.microsoft.com/office/drawing/2014/main" id="{8280C4FC-699C-410E-8DFF-6CC70AA17612}"/>
              </a:ext>
            </a:extLst>
          </p:cNvPr>
          <p:cNvSpPr txBox="1"/>
          <p:nvPr/>
        </p:nvSpPr>
        <p:spPr>
          <a:xfrm>
            <a:off x="3170403" y="7670986"/>
            <a:ext cx="7825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makes up an atom?</a:t>
            </a:r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id="{76DABC92-8264-46E7-ABD5-683AD4EA0943}"/>
              </a:ext>
            </a:extLst>
          </p:cNvPr>
          <p:cNvSpPr txBox="1"/>
          <p:nvPr/>
        </p:nvSpPr>
        <p:spPr>
          <a:xfrm>
            <a:off x="3226710" y="6426063"/>
            <a:ext cx="782554" cy="466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turn atoms into ions?</a:t>
            </a:r>
          </a:p>
        </p:txBody>
      </p:sp>
      <p:pic>
        <p:nvPicPr>
          <p:cNvPr id="1038" name="Picture 14">
            <a:extLst>
              <a:ext uri="{FF2B5EF4-FFF2-40B4-BE49-F238E27FC236}">
                <a16:creationId xmlns:a16="http://schemas.microsoft.com/office/drawing/2014/main" id="{31C5A209-B694-4B02-A276-48A9331FB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3582" y="7455617"/>
            <a:ext cx="573398" cy="57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60969F2A-608F-41C9-B5CD-E6A56E1C0C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549" y="6032135"/>
            <a:ext cx="444614" cy="444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8" name="TextBox 257">
            <a:extLst>
              <a:ext uri="{FF2B5EF4-FFF2-40B4-BE49-F238E27FC236}">
                <a16:creationId xmlns:a16="http://schemas.microsoft.com/office/drawing/2014/main" id="{FAADE667-F45D-448A-945B-F5F2247605A5}"/>
              </a:ext>
            </a:extLst>
          </p:cNvPr>
          <p:cNvSpPr txBox="1"/>
          <p:nvPr/>
        </p:nvSpPr>
        <p:spPr>
          <a:xfrm>
            <a:off x="2245180" y="6176531"/>
            <a:ext cx="989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important properties of different groups on the periodic table? </a:t>
            </a:r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87D181A3-E05A-495A-8E14-E86B99C77919}"/>
              </a:ext>
            </a:extLst>
          </p:cNvPr>
          <p:cNvSpPr txBox="1"/>
          <p:nvPr/>
        </p:nvSpPr>
        <p:spPr>
          <a:xfrm>
            <a:off x="1437361" y="7521597"/>
            <a:ext cx="1058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different factors affect the rate of reaction?</a:t>
            </a:r>
          </a:p>
        </p:txBody>
      </p:sp>
      <p:pic>
        <p:nvPicPr>
          <p:cNvPr id="1042" name="Picture 18">
            <a:extLst>
              <a:ext uri="{FF2B5EF4-FFF2-40B4-BE49-F238E27FC236}">
                <a16:creationId xmlns:a16="http://schemas.microsoft.com/office/drawing/2014/main" id="{9B2EB85B-3B41-4590-8396-5BE3BD71D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301" y="7393664"/>
            <a:ext cx="663516" cy="663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2" name="TextBox 261">
            <a:extLst>
              <a:ext uri="{FF2B5EF4-FFF2-40B4-BE49-F238E27FC236}">
                <a16:creationId xmlns:a16="http://schemas.microsoft.com/office/drawing/2014/main" id="{4945BCA7-BA72-49F2-9545-E5EDE7554FBB}"/>
              </a:ext>
            </a:extLst>
          </p:cNvPr>
          <p:cNvSpPr txBox="1"/>
          <p:nvPr/>
        </p:nvSpPr>
        <p:spPr>
          <a:xfrm>
            <a:off x="529849" y="7085089"/>
            <a:ext cx="10617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is energy stored and transferred? </a:t>
            </a:r>
          </a:p>
        </p:txBody>
      </p:sp>
      <p:cxnSp>
        <p:nvCxnSpPr>
          <p:cNvPr id="263" name="Straight Connector 262">
            <a:extLst>
              <a:ext uri="{FF2B5EF4-FFF2-40B4-BE49-F238E27FC236}">
                <a16:creationId xmlns:a16="http://schemas.microsoft.com/office/drawing/2014/main" id="{4EA179B3-FBA6-4B53-8909-B048EDCD3EE6}"/>
              </a:ext>
            </a:extLst>
          </p:cNvPr>
          <p:cNvCxnSpPr>
            <a:cxnSpLocks/>
          </p:cNvCxnSpPr>
          <p:nvPr/>
        </p:nvCxnSpPr>
        <p:spPr>
          <a:xfrm flipV="1">
            <a:off x="946493" y="6515460"/>
            <a:ext cx="360138" cy="1191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TextBox 264">
            <a:extLst>
              <a:ext uri="{FF2B5EF4-FFF2-40B4-BE49-F238E27FC236}">
                <a16:creationId xmlns:a16="http://schemas.microsoft.com/office/drawing/2014/main" id="{12C9684B-6792-4AEC-851D-4422A8EC8368}"/>
              </a:ext>
            </a:extLst>
          </p:cNvPr>
          <p:cNvSpPr txBox="1"/>
          <p:nvPr/>
        </p:nvSpPr>
        <p:spPr>
          <a:xfrm>
            <a:off x="42227" y="6273338"/>
            <a:ext cx="10910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differences between non-renewable and renewable energy? </a:t>
            </a:r>
          </a:p>
        </p:txBody>
      </p:sp>
      <p:pic>
        <p:nvPicPr>
          <p:cNvPr id="1044" name="Picture 20">
            <a:extLst>
              <a:ext uri="{FF2B5EF4-FFF2-40B4-BE49-F238E27FC236}">
                <a16:creationId xmlns:a16="http://schemas.microsoft.com/office/drawing/2014/main" id="{4DDF2F70-47AA-4C5B-8244-125FBC46EA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1" y="6791787"/>
            <a:ext cx="579243" cy="579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8" name="TextBox 267">
            <a:extLst>
              <a:ext uri="{FF2B5EF4-FFF2-40B4-BE49-F238E27FC236}">
                <a16:creationId xmlns:a16="http://schemas.microsoft.com/office/drawing/2014/main" id="{A0FCFF61-49F5-4ABD-A144-865E80D3DCF2}"/>
              </a:ext>
            </a:extLst>
          </p:cNvPr>
          <p:cNvSpPr txBox="1"/>
          <p:nvPr/>
        </p:nvSpPr>
        <p:spPr>
          <a:xfrm>
            <a:off x="69757" y="5520706"/>
            <a:ext cx="1091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would you describe a wave? </a:t>
            </a:r>
          </a:p>
        </p:txBody>
      </p:sp>
      <p:pic>
        <p:nvPicPr>
          <p:cNvPr id="1046" name="Picture 22">
            <a:extLst>
              <a:ext uri="{FF2B5EF4-FFF2-40B4-BE49-F238E27FC236}">
                <a16:creationId xmlns:a16="http://schemas.microsoft.com/office/drawing/2014/main" id="{84375A58-04E9-45B5-B4AB-152CAA331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73" y="5657933"/>
            <a:ext cx="563773" cy="563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3" name="TextBox 272">
            <a:extLst>
              <a:ext uri="{FF2B5EF4-FFF2-40B4-BE49-F238E27FC236}">
                <a16:creationId xmlns:a16="http://schemas.microsoft.com/office/drawing/2014/main" id="{DC010840-A864-4FF5-9428-D53328D0C8D0}"/>
              </a:ext>
            </a:extLst>
          </p:cNvPr>
          <p:cNvSpPr txBox="1"/>
          <p:nvPr/>
        </p:nvSpPr>
        <p:spPr>
          <a:xfrm>
            <a:off x="2116146" y="5455871"/>
            <a:ext cx="88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the difference between reflection and refraction?</a:t>
            </a:r>
          </a:p>
        </p:txBody>
      </p:sp>
      <p:pic>
        <p:nvPicPr>
          <p:cNvPr id="1048" name="Picture 24">
            <a:extLst>
              <a:ext uri="{FF2B5EF4-FFF2-40B4-BE49-F238E27FC236}">
                <a16:creationId xmlns:a16="http://schemas.microsoft.com/office/drawing/2014/main" id="{DA0D25CE-9EB3-4BE6-81B1-E5F54D853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692" y="5565550"/>
            <a:ext cx="379256" cy="37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75" name="Straight Connector 274">
            <a:extLst>
              <a:ext uri="{FF2B5EF4-FFF2-40B4-BE49-F238E27FC236}">
                <a16:creationId xmlns:a16="http://schemas.microsoft.com/office/drawing/2014/main" id="{2C89C9BD-AD09-42EC-A566-478D7DF5360B}"/>
              </a:ext>
            </a:extLst>
          </p:cNvPr>
          <p:cNvCxnSpPr>
            <a:cxnSpLocks/>
          </p:cNvCxnSpPr>
          <p:nvPr/>
        </p:nvCxnSpPr>
        <p:spPr>
          <a:xfrm>
            <a:off x="945981" y="5129614"/>
            <a:ext cx="497215" cy="3938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8" name="TextBox 277">
            <a:extLst>
              <a:ext uri="{FF2B5EF4-FFF2-40B4-BE49-F238E27FC236}">
                <a16:creationId xmlns:a16="http://schemas.microsoft.com/office/drawing/2014/main" id="{42BEB879-9CE4-4CCE-950F-D630410E4E24}"/>
              </a:ext>
            </a:extLst>
          </p:cNvPr>
          <p:cNvSpPr txBox="1"/>
          <p:nvPr/>
        </p:nvSpPr>
        <p:spPr>
          <a:xfrm>
            <a:off x="87840" y="4863232"/>
            <a:ext cx="10910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vector and scalar quantities? </a:t>
            </a:r>
          </a:p>
        </p:txBody>
      </p:sp>
      <p:pic>
        <p:nvPicPr>
          <p:cNvPr id="1050" name="Picture 26">
            <a:extLst>
              <a:ext uri="{FF2B5EF4-FFF2-40B4-BE49-F238E27FC236}">
                <a16:creationId xmlns:a16="http://schemas.microsoft.com/office/drawing/2014/main" id="{CBCEF080-4720-4CA6-A07F-31D25FD1D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63" y="5130532"/>
            <a:ext cx="404112" cy="40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0" name="Straight Connector 279">
            <a:extLst>
              <a:ext uri="{FF2B5EF4-FFF2-40B4-BE49-F238E27FC236}">
                <a16:creationId xmlns:a16="http://schemas.microsoft.com/office/drawing/2014/main" id="{16B16E92-08BB-4028-80CD-EE04B54A8F5B}"/>
              </a:ext>
            </a:extLst>
          </p:cNvPr>
          <p:cNvCxnSpPr>
            <a:cxnSpLocks/>
          </p:cNvCxnSpPr>
          <p:nvPr/>
        </p:nvCxnSpPr>
        <p:spPr>
          <a:xfrm>
            <a:off x="1300982" y="4727458"/>
            <a:ext cx="272659" cy="56516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3" name="TextBox 282">
            <a:extLst>
              <a:ext uri="{FF2B5EF4-FFF2-40B4-BE49-F238E27FC236}">
                <a16:creationId xmlns:a16="http://schemas.microsoft.com/office/drawing/2014/main" id="{3D250537-0665-4FB0-B1BB-3349589F15FC}"/>
              </a:ext>
            </a:extLst>
          </p:cNvPr>
          <p:cNvSpPr txBox="1"/>
          <p:nvPr/>
        </p:nvSpPr>
        <p:spPr>
          <a:xfrm>
            <a:off x="747560" y="4252434"/>
            <a:ext cx="1091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measure speed and acceleration?</a:t>
            </a:r>
          </a:p>
        </p:txBody>
      </p:sp>
      <p:pic>
        <p:nvPicPr>
          <p:cNvPr id="1052" name="Picture 28">
            <a:extLst>
              <a:ext uri="{FF2B5EF4-FFF2-40B4-BE49-F238E27FC236}">
                <a16:creationId xmlns:a16="http://schemas.microsoft.com/office/drawing/2014/main" id="{D615AC2E-2A4A-4850-8B72-2ABBA123C6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3" y="4088304"/>
            <a:ext cx="760047" cy="76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6" name="Straight Connector 285">
            <a:extLst>
              <a:ext uri="{FF2B5EF4-FFF2-40B4-BE49-F238E27FC236}">
                <a16:creationId xmlns:a16="http://schemas.microsoft.com/office/drawing/2014/main" id="{D2545D7F-D05B-4DFE-8218-D4C4C28EE616}"/>
              </a:ext>
            </a:extLst>
          </p:cNvPr>
          <p:cNvCxnSpPr>
            <a:cxnSpLocks/>
          </p:cNvCxnSpPr>
          <p:nvPr/>
        </p:nvCxnSpPr>
        <p:spPr>
          <a:xfrm>
            <a:off x="1987612" y="4568222"/>
            <a:ext cx="0" cy="4097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8" name="TextBox 287">
            <a:extLst>
              <a:ext uri="{FF2B5EF4-FFF2-40B4-BE49-F238E27FC236}">
                <a16:creationId xmlns:a16="http://schemas.microsoft.com/office/drawing/2014/main" id="{99612B15-A810-4A7E-AB90-C9BBBFD8D2AD}"/>
              </a:ext>
            </a:extLst>
          </p:cNvPr>
          <p:cNvSpPr txBox="1"/>
          <p:nvPr/>
        </p:nvSpPr>
        <p:spPr>
          <a:xfrm>
            <a:off x="1751697" y="4357473"/>
            <a:ext cx="109107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velocity?</a:t>
            </a:r>
          </a:p>
        </p:txBody>
      </p:sp>
      <p:pic>
        <p:nvPicPr>
          <p:cNvPr id="1054" name="Picture 30">
            <a:extLst>
              <a:ext uri="{FF2B5EF4-FFF2-40B4-BE49-F238E27FC236}">
                <a16:creationId xmlns:a16="http://schemas.microsoft.com/office/drawing/2014/main" id="{9454372A-643D-4CE8-9AD1-298C0523DE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1569" y="3870775"/>
            <a:ext cx="463743" cy="463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0" name="TextBox 269">
            <a:extLst>
              <a:ext uri="{FF2B5EF4-FFF2-40B4-BE49-F238E27FC236}">
                <a16:creationId xmlns:a16="http://schemas.microsoft.com/office/drawing/2014/main" id="{381D7E9B-5C2F-4BDC-99B3-CAFFF846C07D}"/>
              </a:ext>
            </a:extLst>
          </p:cNvPr>
          <p:cNvSpPr txBox="1"/>
          <p:nvPr/>
        </p:nvSpPr>
        <p:spPr>
          <a:xfrm>
            <a:off x="4066081" y="5416693"/>
            <a:ext cx="1114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living things grow and repair themselves? ?</a:t>
            </a:r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49A5E385-875B-4550-8DF0-6FA86E293E79}"/>
              </a:ext>
            </a:extLst>
          </p:cNvPr>
          <p:cNvPicPr>
            <a:picLocks noChangeAspect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0246" y="5564491"/>
            <a:ext cx="440488" cy="440488"/>
          </a:xfrm>
          <a:prstGeom prst="rect">
            <a:avLst/>
          </a:prstGeom>
        </p:spPr>
      </p:pic>
      <p:sp>
        <p:nvSpPr>
          <p:cNvPr id="274" name="TextBox 273">
            <a:extLst>
              <a:ext uri="{FF2B5EF4-FFF2-40B4-BE49-F238E27FC236}">
                <a16:creationId xmlns:a16="http://schemas.microsoft.com/office/drawing/2014/main" id="{8E9CE2D4-6F29-4EAE-9693-4A5170BEBDA1}"/>
              </a:ext>
            </a:extLst>
          </p:cNvPr>
          <p:cNvSpPr txBox="1"/>
          <p:nvPr/>
        </p:nvSpPr>
        <p:spPr>
          <a:xfrm>
            <a:off x="4241597" y="4050690"/>
            <a:ext cx="11146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does the brain and spinal cord control our body?</a:t>
            </a:r>
          </a:p>
        </p:txBody>
      </p:sp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F9BE2DC0-B725-4B27-B8FD-73102A632EA4}"/>
              </a:ext>
            </a:extLst>
          </p:cNvPr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210" y="4146352"/>
            <a:ext cx="341512" cy="341512"/>
          </a:xfrm>
          <a:prstGeom prst="rect">
            <a:avLst/>
          </a:prstGeom>
        </p:spPr>
      </p:pic>
      <p:sp>
        <p:nvSpPr>
          <p:cNvPr id="276" name="TextBox 275">
            <a:extLst>
              <a:ext uri="{FF2B5EF4-FFF2-40B4-BE49-F238E27FC236}">
                <a16:creationId xmlns:a16="http://schemas.microsoft.com/office/drawing/2014/main" id="{14E789AC-2886-4DB8-B6DB-0A229113C65D}"/>
              </a:ext>
            </a:extLst>
          </p:cNvPr>
          <p:cNvSpPr txBox="1"/>
          <p:nvPr/>
        </p:nvSpPr>
        <p:spPr>
          <a:xfrm>
            <a:off x="5193770" y="5370654"/>
            <a:ext cx="879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What’s DNA and why is it so important?</a:t>
            </a:r>
          </a:p>
        </p:txBody>
      </p:sp>
      <p:pic>
        <p:nvPicPr>
          <p:cNvPr id="277" name="Picture 276" descr="A close up of a logo&#10;&#10;Description automatically generated">
            <a:extLst>
              <a:ext uri="{FF2B5EF4-FFF2-40B4-BE49-F238E27FC236}">
                <a16:creationId xmlns:a16="http://schemas.microsoft.com/office/drawing/2014/main" id="{648F288E-512C-4EA5-BF8A-34468F3DFFF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0265" y="5321130"/>
            <a:ext cx="508133" cy="508133"/>
          </a:xfrm>
          <a:prstGeom prst="rect">
            <a:avLst/>
          </a:prstGeom>
        </p:spPr>
      </p:pic>
      <p:sp>
        <p:nvSpPr>
          <p:cNvPr id="279" name="TextBox 278">
            <a:extLst>
              <a:ext uri="{FF2B5EF4-FFF2-40B4-BE49-F238E27FC236}">
                <a16:creationId xmlns:a16="http://schemas.microsoft.com/office/drawing/2014/main" id="{FBFDCBCA-DB5B-4549-8AE1-6ADEEAE31807}"/>
              </a:ext>
            </a:extLst>
          </p:cNvPr>
          <p:cNvSpPr txBox="1"/>
          <p:nvPr/>
        </p:nvSpPr>
        <p:spPr>
          <a:xfrm>
            <a:off x="5289905" y="4066814"/>
            <a:ext cx="8920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do we look the way we do?</a:t>
            </a:r>
          </a:p>
        </p:txBody>
      </p:sp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EE03629A-17AB-44B1-BAEF-B27BB9272D4F}"/>
              </a:ext>
            </a:extLst>
          </p:cNvPr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851" y="4279348"/>
            <a:ext cx="450699" cy="450699"/>
          </a:xfrm>
          <a:prstGeom prst="rect">
            <a:avLst/>
          </a:prstGeom>
        </p:spPr>
      </p:pic>
      <p:sp>
        <p:nvSpPr>
          <p:cNvPr id="281" name="TextBox 280">
            <a:extLst>
              <a:ext uri="{FF2B5EF4-FFF2-40B4-BE49-F238E27FC236}">
                <a16:creationId xmlns:a16="http://schemas.microsoft.com/office/drawing/2014/main" id="{52FEFD0E-905A-46B5-B248-E89DF62ED8DC}"/>
              </a:ext>
            </a:extLst>
          </p:cNvPr>
          <p:cNvSpPr txBox="1"/>
          <p:nvPr/>
        </p:nvSpPr>
        <p:spPr>
          <a:xfrm>
            <a:off x="6364179" y="5368847"/>
            <a:ext cx="879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know what we evolved from?</a:t>
            </a:r>
          </a:p>
        </p:txBody>
      </p:sp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3407DDC3-03E3-4745-A408-CBFCE8BB218E}"/>
              </a:ext>
            </a:extLst>
          </p:cNvPr>
          <p:cNvPicPr>
            <a:picLocks noChangeAspect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4588" y="5362320"/>
            <a:ext cx="398651" cy="398651"/>
          </a:xfrm>
          <a:prstGeom prst="rect">
            <a:avLst/>
          </a:prstGeom>
        </p:spPr>
      </p:pic>
      <p:sp>
        <p:nvSpPr>
          <p:cNvPr id="287" name="TextBox 286">
            <a:extLst>
              <a:ext uri="{FF2B5EF4-FFF2-40B4-BE49-F238E27FC236}">
                <a16:creationId xmlns:a16="http://schemas.microsoft.com/office/drawing/2014/main" id="{C3BDD975-30AD-4488-A0CC-446B7E18347D}"/>
              </a:ext>
            </a:extLst>
          </p:cNvPr>
          <p:cNvSpPr txBox="1"/>
          <p:nvPr/>
        </p:nvSpPr>
        <p:spPr>
          <a:xfrm>
            <a:off x="6324623" y="4066427"/>
            <a:ext cx="12218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obtain different breeds and varieties of animals and plants</a:t>
            </a:r>
          </a:p>
        </p:txBody>
      </p:sp>
      <p:pic>
        <p:nvPicPr>
          <p:cNvPr id="30" name="Picture 29" descr="A close up of a logo&#10;&#10;Description automatically generated">
            <a:extLst>
              <a:ext uri="{FF2B5EF4-FFF2-40B4-BE49-F238E27FC236}">
                <a16:creationId xmlns:a16="http://schemas.microsoft.com/office/drawing/2014/main" id="{19D85662-E345-41AA-B205-1294747D5DC1}"/>
              </a:ext>
            </a:extLst>
          </p:cNvPr>
          <p:cNvPicPr>
            <a:picLocks noChangeAspect="1"/>
          </p:cNvPicPr>
          <p:nvPr/>
        </p:nvPicPr>
        <p:blipFill>
          <a:blip r:embed="rId7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802" y="3642998"/>
            <a:ext cx="512932" cy="512932"/>
          </a:xfrm>
          <a:prstGeom prst="rect">
            <a:avLst/>
          </a:prstGeom>
        </p:spPr>
      </p:pic>
      <p:sp>
        <p:nvSpPr>
          <p:cNvPr id="291" name="TextBox 290">
            <a:extLst>
              <a:ext uri="{FF2B5EF4-FFF2-40B4-BE49-F238E27FC236}">
                <a16:creationId xmlns:a16="http://schemas.microsoft.com/office/drawing/2014/main" id="{C202FD94-3A9D-4F75-9A8F-E4AAFEC53E2E}"/>
              </a:ext>
            </a:extLst>
          </p:cNvPr>
          <p:cNvSpPr txBox="1"/>
          <p:nvPr/>
        </p:nvSpPr>
        <p:spPr>
          <a:xfrm>
            <a:off x="7747533" y="5425413"/>
            <a:ext cx="879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metals and non-metals bond together?</a:t>
            </a:r>
          </a:p>
        </p:txBody>
      </p:sp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id="{980FF046-0618-4BCD-9CC7-52CA9307A692}"/>
              </a:ext>
            </a:extLst>
          </p:cNvPr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0477" y="5437694"/>
            <a:ext cx="555560" cy="555560"/>
          </a:xfrm>
          <a:prstGeom prst="rect">
            <a:avLst/>
          </a:prstGeom>
        </p:spPr>
      </p:pic>
      <p:cxnSp>
        <p:nvCxnSpPr>
          <p:cNvPr id="294" name="Straight Connector 293">
            <a:extLst>
              <a:ext uri="{FF2B5EF4-FFF2-40B4-BE49-F238E27FC236}">
                <a16:creationId xmlns:a16="http://schemas.microsoft.com/office/drawing/2014/main" id="{CE1496CD-8D8E-44CE-AF64-3104D94DCAE6}"/>
              </a:ext>
            </a:extLst>
          </p:cNvPr>
          <p:cNvCxnSpPr>
            <a:cxnSpLocks/>
          </p:cNvCxnSpPr>
          <p:nvPr/>
        </p:nvCxnSpPr>
        <p:spPr>
          <a:xfrm flipH="1" flipV="1">
            <a:off x="8078944" y="4784434"/>
            <a:ext cx="812545" cy="2960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" name="TextBox 296">
            <a:extLst>
              <a:ext uri="{FF2B5EF4-FFF2-40B4-BE49-F238E27FC236}">
                <a16:creationId xmlns:a16="http://schemas.microsoft.com/office/drawing/2014/main" id="{58360F32-9C4A-4774-9248-A6621DB42BFF}"/>
              </a:ext>
            </a:extLst>
          </p:cNvPr>
          <p:cNvSpPr txBox="1"/>
          <p:nvPr/>
        </p:nvSpPr>
        <p:spPr>
          <a:xfrm>
            <a:off x="8843840" y="4863202"/>
            <a:ext cx="879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non-metals bond together?</a:t>
            </a:r>
          </a:p>
        </p:txBody>
      </p:sp>
      <p:pic>
        <p:nvPicPr>
          <p:cNvPr id="45" name="Picture 44" descr="A close up of a logo&#10;&#10;Description automatically generated">
            <a:extLst>
              <a:ext uri="{FF2B5EF4-FFF2-40B4-BE49-F238E27FC236}">
                <a16:creationId xmlns:a16="http://schemas.microsoft.com/office/drawing/2014/main" id="{93244365-AB11-409E-B1F6-95B493154747}"/>
              </a:ext>
            </a:extLst>
          </p:cNvPr>
          <p:cNvPicPr>
            <a:picLocks noChangeAspect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022" y="5253792"/>
            <a:ext cx="434177" cy="507037"/>
          </a:xfrm>
          <a:prstGeom prst="rect">
            <a:avLst/>
          </a:prstGeom>
        </p:spPr>
      </p:pic>
      <p:sp>
        <p:nvSpPr>
          <p:cNvPr id="302" name="TextBox 301">
            <a:extLst>
              <a:ext uri="{FF2B5EF4-FFF2-40B4-BE49-F238E27FC236}">
                <a16:creationId xmlns:a16="http://schemas.microsoft.com/office/drawing/2014/main" id="{5D3DD0B5-2C71-4259-A912-1310BFD2E776}"/>
              </a:ext>
            </a:extLst>
          </p:cNvPr>
          <p:cNvSpPr txBox="1"/>
          <p:nvPr/>
        </p:nvSpPr>
        <p:spPr>
          <a:xfrm>
            <a:off x="7264227" y="3671868"/>
            <a:ext cx="879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What’s the difference between an acid and a base?</a:t>
            </a:r>
          </a:p>
        </p:txBody>
      </p:sp>
      <p:sp>
        <p:nvSpPr>
          <p:cNvPr id="304" name="TextBox 303">
            <a:extLst>
              <a:ext uri="{FF2B5EF4-FFF2-40B4-BE49-F238E27FC236}">
                <a16:creationId xmlns:a16="http://schemas.microsoft.com/office/drawing/2014/main" id="{D53D2CBD-D061-4C4A-87FE-647247E8F12D}"/>
              </a:ext>
            </a:extLst>
          </p:cNvPr>
          <p:cNvSpPr txBox="1"/>
          <p:nvPr/>
        </p:nvSpPr>
        <p:spPr>
          <a:xfrm>
            <a:off x="8928117" y="3681185"/>
            <a:ext cx="8795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What’s neutralization?</a:t>
            </a:r>
          </a:p>
        </p:txBody>
      </p:sp>
      <p:pic>
        <p:nvPicPr>
          <p:cNvPr id="65" name="Picture 64" descr="A close up of a logo&#10;&#10;Description automatically generated">
            <a:extLst>
              <a:ext uri="{FF2B5EF4-FFF2-40B4-BE49-F238E27FC236}">
                <a16:creationId xmlns:a16="http://schemas.microsoft.com/office/drawing/2014/main" id="{B6BF6402-212B-48E5-AAD0-A6A942A20441}"/>
              </a:ext>
            </a:extLst>
          </p:cNvPr>
          <p:cNvPicPr>
            <a:picLocks noChangeAspect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922" y="3978286"/>
            <a:ext cx="660553" cy="660553"/>
          </a:xfrm>
          <a:prstGeom prst="rect">
            <a:avLst/>
          </a:prstGeom>
        </p:spPr>
      </p:pic>
      <p:sp>
        <p:nvSpPr>
          <p:cNvPr id="308" name="TextBox 307">
            <a:extLst>
              <a:ext uri="{FF2B5EF4-FFF2-40B4-BE49-F238E27FC236}">
                <a16:creationId xmlns:a16="http://schemas.microsoft.com/office/drawing/2014/main" id="{5EF7C5BD-BBCD-48D8-897E-3108EF07251A}"/>
              </a:ext>
            </a:extLst>
          </p:cNvPr>
          <p:cNvSpPr txBox="1"/>
          <p:nvPr/>
        </p:nvSpPr>
        <p:spPr>
          <a:xfrm>
            <a:off x="9060752" y="2949666"/>
            <a:ext cx="879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are calculations important in chemistry?</a:t>
            </a:r>
          </a:p>
        </p:txBody>
      </p:sp>
      <p:pic>
        <p:nvPicPr>
          <p:cNvPr id="71" name="Picture 70" descr="A close up of a logo&#10;&#10;Description automatically generated">
            <a:extLst>
              <a:ext uri="{FF2B5EF4-FFF2-40B4-BE49-F238E27FC236}">
                <a16:creationId xmlns:a16="http://schemas.microsoft.com/office/drawing/2014/main" id="{B18590F4-CB2C-45DB-9BE5-2D10FC5BA291}"/>
              </a:ext>
            </a:extLst>
          </p:cNvPr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8740" y="2936114"/>
            <a:ext cx="475308" cy="475308"/>
          </a:xfrm>
          <a:prstGeom prst="rect">
            <a:avLst/>
          </a:prstGeom>
        </p:spPr>
      </p:pic>
      <p:sp>
        <p:nvSpPr>
          <p:cNvPr id="313" name="TextBox 312">
            <a:extLst>
              <a:ext uri="{FF2B5EF4-FFF2-40B4-BE49-F238E27FC236}">
                <a16:creationId xmlns:a16="http://schemas.microsoft.com/office/drawing/2014/main" id="{87A5DE09-4247-4362-85C5-9A86F8D5719A}"/>
              </a:ext>
            </a:extLst>
          </p:cNvPr>
          <p:cNvSpPr txBox="1"/>
          <p:nvPr/>
        </p:nvSpPr>
        <p:spPr>
          <a:xfrm>
            <a:off x="8750811" y="2224535"/>
            <a:ext cx="879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makes up the EM spectrum?</a:t>
            </a:r>
          </a:p>
        </p:txBody>
      </p:sp>
      <p:pic>
        <p:nvPicPr>
          <p:cNvPr id="81" name="Picture 80" descr="A close up of a logo&#10;&#10;Description automatically generated">
            <a:extLst>
              <a:ext uri="{FF2B5EF4-FFF2-40B4-BE49-F238E27FC236}">
                <a16:creationId xmlns:a16="http://schemas.microsoft.com/office/drawing/2014/main" id="{238AF430-3B23-40A7-A78C-1A0C6D0CBC38}"/>
              </a:ext>
            </a:extLst>
          </p:cNvPr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152" y="1831813"/>
            <a:ext cx="649112" cy="649112"/>
          </a:xfrm>
          <a:prstGeom prst="rect">
            <a:avLst/>
          </a:prstGeom>
        </p:spPr>
      </p:pic>
      <p:sp>
        <p:nvSpPr>
          <p:cNvPr id="319" name="TextBox 318">
            <a:extLst>
              <a:ext uri="{FF2B5EF4-FFF2-40B4-BE49-F238E27FC236}">
                <a16:creationId xmlns:a16="http://schemas.microsoft.com/office/drawing/2014/main" id="{10B21BB3-1BD7-4158-97F7-76D91784593E}"/>
              </a:ext>
            </a:extLst>
          </p:cNvPr>
          <p:cNvSpPr txBox="1"/>
          <p:nvPr/>
        </p:nvSpPr>
        <p:spPr>
          <a:xfrm>
            <a:off x="7085331" y="3214728"/>
            <a:ext cx="1001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uses and dangers of the EM spectrum</a:t>
            </a:r>
          </a:p>
        </p:txBody>
      </p:sp>
      <p:sp>
        <p:nvSpPr>
          <p:cNvPr id="322" name="TextBox 321">
            <a:extLst>
              <a:ext uri="{FF2B5EF4-FFF2-40B4-BE49-F238E27FC236}">
                <a16:creationId xmlns:a16="http://schemas.microsoft.com/office/drawing/2014/main" id="{DE083353-6862-4F89-A2A8-C29AB006DBBF}"/>
              </a:ext>
            </a:extLst>
          </p:cNvPr>
          <p:cNvSpPr txBox="1"/>
          <p:nvPr/>
        </p:nvSpPr>
        <p:spPr>
          <a:xfrm>
            <a:off x="7704024" y="1670681"/>
            <a:ext cx="1001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is radiation and what different types are there?</a:t>
            </a:r>
          </a:p>
        </p:txBody>
      </p:sp>
      <p:pic>
        <p:nvPicPr>
          <p:cNvPr id="94" name="Picture 93" descr="A close up of a logo&#10;&#10;Description automatically generated">
            <a:extLst>
              <a:ext uri="{FF2B5EF4-FFF2-40B4-BE49-F238E27FC236}">
                <a16:creationId xmlns:a16="http://schemas.microsoft.com/office/drawing/2014/main" id="{CC07C4C8-EB0B-473E-906C-75DF1F077E67}"/>
              </a:ext>
            </a:extLst>
          </p:cNvPr>
          <p:cNvPicPr>
            <a:picLocks noChangeAspect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342" y="2121679"/>
            <a:ext cx="422718" cy="422718"/>
          </a:xfrm>
          <a:prstGeom prst="rect">
            <a:avLst/>
          </a:prstGeom>
        </p:spPr>
      </p:pic>
      <p:cxnSp>
        <p:nvCxnSpPr>
          <p:cNvPr id="325" name="Straight Connector 324">
            <a:extLst>
              <a:ext uri="{FF2B5EF4-FFF2-40B4-BE49-F238E27FC236}">
                <a16:creationId xmlns:a16="http://schemas.microsoft.com/office/drawing/2014/main" id="{25A63627-5390-49A4-B706-8CF717F63894}"/>
              </a:ext>
            </a:extLst>
          </p:cNvPr>
          <p:cNvCxnSpPr>
            <a:cxnSpLocks/>
          </p:cNvCxnSpPr>
          <p:nvPr/>
        </p:nvCxnSpPr>
        <p:spPr>
          <a:xfrm>
            <a:off x="7350338" y="2141168"/>
            <a:ext cx="0" cy="4768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" name="TextBox 326">
            <a:extLst>
              <a:ext uri="{FF2B5EF4-FFF2-40B4-BE49-F238E27FC236}">
                <a16:creationId xmlns:a16="http://schemas.microsoft.com/office/drawing/2014/main" id="{7C581FD4-BB19-4C7A-A524-E8DDBE5F4C79}"/>
              </a:ext>
            </a:extLst>
          </p:cNvPr>
          <p:cNvSpPr txBox="1"/>
          <p:nvPr/>
        </p:nvSpPr>
        <p:spPr>
          <a:xfrm>
            <a:off x="6883507" y="1679701"/>
            <a:ext cx="1001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are the dangers of radiation?</a:t>
            </a:r>
          </a:p>
        </p:txBody>
      </p:sp>
      <p:pic>
        <p:nvPicPr>
          <p:cNvPr id="102" name="Picture 101" descr="A close up of a logo&#10;&#10;Description automatically generated">
            <a:extLst>
              <a:ext uri="{FF2B5EF4-FFF2-40B4-BE49-F238E27FC236}">
                <a16:creationId xmlns:a16="http://schemas.microsoft.com/office/drawing/2014/main" id="{06904AAA-FCB5-4764-9E2C-AEB7AA87DBAD}"/>
              </a:ext>
            </a:extLst>
          </p:cNvPr>
          <p:cNvPicPr>
            <a:picLocks noChangeAspect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284" y="2091347"/>
            <a:ext cx="370482" cy="370482"/>
          </a:xfrm>
          <a:prstGeom prst="rect">
            <a:avLst/>
          </a:prstGeom>
        </p:spPr>
      </p:pic>
      <p:cxnSp>
        <p:nvCxnSpPr>
          <p:cNvPr id="330" name="Straight Connector 329">
            <a:extLst>
              <a:ext uri="{FF2B5EF4-FFF2-40B4-BE49-F238E27FC236}">
                <a16:creationId xmlns:a16="http://schemas.microsoft.com/office/drawing/2014/main" id="{37302295-72BE-431B-B9C3-1137E730A8D0}"/>
              </a:ext>
            </a:extLst>
          </p:cNvPr>
          <p:cNvCxnSpPr>
            <a:cxnSpLocks/>
          </p:cNvCxnSpPr>
          <p:nvPr/>
        </p:nvCxnSpPr>
        <p:spPr>
          <a:xfrm flipV="1">
            <a:off x="6663625" y="2845156"/>
            <a:ext cx="1" cy="33534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2" name="TextBox 331">
            <a:extLst>
              <a:ext uri="{FF2B5EF4-FFF2-40B4-BE49-F238E27FC236}">
                <a16:creationId xmlns:a16="http://schemas.microsoft.com/office/drawing/2014/main" id="{DD5AE278-FF5D-4322-AFCB-64E79C2446C3}"/>
              </a:ext>
            </a:extLst>
          </p:cNvPr>
          <p:cNvSpPr txBox="1"/>
          <p:nvPr/>
        </p:nvSpPr>
        <p:spPr>
          <a:xfrm>
            <a:off x="6219549" y="3186053"/>
            <a:ext cx="1001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objects affect each other? </a:t>
            </a:r>
          </a:p>
        </p:txBody>
      </p:sp>
      <p:cxnSp>
        <p:nvCxnSpPr>
          <p:cNvPr id="334" name="Straight Connector 333">
            <a:extLst>
              <a:ext uri="{FF2B5EF4-FFF2-40B4-BE49-F238E27FC236}">
                <a16:creationId xmlns:a16="http://schemas.microsoft.com/office/drawing/2014/main" id="{E66A140D-CF85-4675-8865-E1517D730C9C}"/>
              </a:ext>
            </a:extLst>
          </p:cNvPr>
          <p:cNvCxnSpPr>
            <a:cxnSpLocks/>
          </p:cNvCxnSpPr>
          <p:nvPr/>
        </p:nvCxnSpPr>
        <p:spPr>
          <a:xfrm>
            <a:off x="6315640" y="2358167"/>
            <a:ext cx="0" cy="3463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6" name="TextBox 335">
            <a:extLst>
              <a:ext uri="{FF2B5EF4-FFF2-40B4-BE49-F238E27FC236}">
                <a16:creationId xmlns:a16="http://schemas.microsoft.com/office/drawing/2014/main" id="{EF6615F7-978B-46D9-8808-63A8B9955186}"/>
              </a:ext>
            </a:extLst>
          </p:cNvPr>
          <p:cNvSpPr txBox="1"/>
          <p:nvPr/>
        </p:nvSpPr>
        <p:spPr>
          <a:xfrm>
            <a:off x="6036665" y="1660870"/>
            <a:ext cx="7045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change what’s going on in a circuit?</a:t>
            </a:r>
          </a:p>
        </p:txBody>
      </p:sp>
      <p:sp>
        <p:nvSpPr>
          <p:cNvPr id="338" name="TextBox 337">
            <a:extLst>
              <a:ext uri="{FF2B5EF4-FFF2-40B4-BE49-F238E27FC236}">
                <a16:creationId xmlns:a16="http://schemas.microsoft.com/office/drawing/2014/main" id="{16A479E8-C5CA-4F5B-98FD-CAB602FA1FA3}"/>
              </a:ext>
            </a:extLst>
          </p:cNvPr>
          <p:cNvSpPr txBox="1"/>
          <p:nvPr/>
        </p:nvSpPr>
        <p:spPr>
          <a:xfrm>
            <a:off x="5346463" y="3156876"/>
            <a:ext cx="1001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does resistance affect a circuit? </a:t>
            </a:r>
          </a:p>
        </p:txBody>
      </p:sp>
      <p:cxnSp>
        <p:nvCxnSpPr>
          <p:cNvPr id="339" name="Straight Connector 338">
            <a:extLst>
              <a:ext uri="{FF2B5EF4-FFF2-40B4-BE49-F238E27FC236}">
                <a16:creationId xmlns:a16="http://schemas.microsoft.com/office/drawing/2014/main" id="{B960B545-6D72-48C4-A118-15350C723C50}"/>
              </a:ext>
            </a:extLst>
          </p:cNvPr>
          <p:cNvCxnSpPr>
            <a:cxnSpLocks/>
          </p:cNvCxnSpPr>
          <p:nvPr/>
        </p:nvCxnSpPr>
        <p:spPr>
          <a:xfrm flipV="1">
            <a:off x="5890141" y="2835374"/>
            <a:ext cx="1" cy="33534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1" name="Picture 120" descr="A close up of a logo&#10;&#10;Description automatically generated">
            <a:extLst>
              <a:ext uri="{FF2B5EF4-FFF2-40B4-BE49-F238E27FC236}">
                <a16:creationId xmlns:a16="http://schemas.microsoft.com/office/drawing/2014/main" id="{3B220F97-820F-46D8-BAC2-BC258CA1D387}"/>
              </a:ext>
            </a:extLst>
          </p:cNvPr>
          <p:cNvPicPr>
            <a:picLocks noChangeAspect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538" y="3409490"/>
            <a:ext cx="537109" cy="537109"/>
          </a:xfrm>
          <a:prstGeom prst="rect">
            <a:avLst/>
          </a:prstGeom>
        </p:spPr>
      </p:pic>
      <p:cxnSp>
        <p:nvCxnSpPr>
          <p:cNvPr id="342" name="Straight Connector 341">
            <a:extLst>
              <a:ext uri="{FF2B5EF4-FFF2-40B4-BE49-F238E27FC236}">
                <a16:creationId xmlns:a16="http://schemas.microsoft.com/office/drawing/2014/main" id="{EA9FE257-8B4F-4644-86F6-B4D890AF89AE}"/>
              </a:ext>
            </a:extLst>
          </p:cNvPr>
          <p:cNvCxnSpPr>
            <a:cxnSpLocks/>
          </p:cNvCxnSpPr>
          <p:nvPr/>
        </p:nvCxnSpPr>
        <p:spPr>
          <a:xfrm>
            <a:off x="5572758" y="2261259"/>
            <a:ext cx="0" cy="34639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3" name="TextBox 342">
            <a:extLst>
              <a:ext uri="{FF2B5EF4-FFF2-40B4-BE49-F238E27FC236}">
                <a16:creationId xmlns:a16="http://schemas.microsoft.com/office/drawing/2014/main" id="{E446F25F-0009-484F-B850-38D5AC6894EA}"/>
              </a:ext>
            </a:extLst>
          </p:cNvPr>
          <p:cNvSpPr txBox="1"/>
          <p:nvPr/>
        </p:nvSpPr>
        <p:spPr>
          <a:xfrm>
            <a:off x="5009418" y="1842501"/>
            <a:ext cx="1111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do we not electrocute ourselves when we use plugs? </a:t>
            </a:r>
          </a:p>
        </p:txBody>
      </p:sp>
      <p:pic>
        <p:nvPicPr>
          <p:cNvPr id="125" name="Picture 124" descr="A close up of a logo&#10;&#10;Description automatically generated">
            <a:extLst>
              <a:ext uri="{FF2B5EF4-FFF2-40B4-BE49-F238E27FC236}">
                <a16:creationId xmlns:a16="http://schemas.microsoft.com/office/drawing/2014/main" id="{8AC662CE-AD56-4EE2-84EE-7C61088F59AA}"/>
              </a:ext>
            </a:extLst>
          </p:cNvPr>
          <p:cNvPicPr>
            <a:picLocks noChangeAspect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4137" y="1770005"/>
            <a:ext cx="373362" cy="373362"/>
          </a:xfrm>
          <a:prstGeom prst="rect">
            <a:avLst/>
          </a:prstGeom>
        </p:spPr>
      </p:pic>
      <p:sp>
        <p:nvSpPr>
          <p:cNvPr id="347" name="TextBox 346">
            <a:extLst>
              <a:ext uri="{FF2B5EF4-FFF2-40B4-BE49-F238E27FC236}">
                <a16:creationId xmlns:a16="http://schemas.microsoft.com/office/drawing/2014/main" id="{71A29257-748F-49A1-9269-F4A6CA42252E}"/>
              </a:ext>
            </a:extLst>
          </p:cNvPr>
          <p:cNvSpPr txBox="1"/>
          <p:nvPr/>
        </p:nvSpPr>
        <p:spPr>
          <a:xfrm>
            <a:off x="3360852" y="1889971"/>
            <a:ext cx="1111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are plants producers? </a:t>
            </a:r>
          </a:p>
        </p:txBody>
      </p:sp>
      <p:pic>
        <p:nvPicPr>
          <p:cNvPr id="1025" name="Picture 1024" descr="A close up of a logo&#10;&#10;Description automatically generated">
            <a:extLst>
              <a:ext uri="{FF2B5EF4-FFF2-40B4-BE49-F238E27FC236}">
                <a16:creationId xmlns:a16="http://schemas.microsoft.com/office/drawing/2014/main" id="{48FD6869-5A24-4CA0-93C3-2D33ED3F7CBC}"/>
              </a:ext>
            </a:extLst>
          </p:cNvPr>
          <p:cNvPicPr>
            <a:picLocks noChangeAspect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091" y="1551774"/>
            <a:ext cx="489456" cy="489456"/>
          </a:xfrm>
          <a:prstGeom prst="rect">
            <a:avLst/>
          </a:prstGeom>
        </p:spPr>
      </p:pic>
      <p:sp>
        <p:nvSpPr>
          <p:cNvPr id="351" name="TextBox 350">
            <a:extLst>
              <a:ext uri="{FF2B5EF4-FFF2-40B4-BE49-F238E27FC236}">
                <a16:creationId xmlns:a16="http://schemas.microsoft.com/office/drawing/2014/main" id="{2DA7E727-F444-4E57-982B-7476EBE72970}"/>
              </a:ext>
            </a:extLst>
          </p:cNvPr>
          <p:cNvSpPr txBox="1"/>
          <p:nvPr/>
        </p:nvSpPr>
        <p:spPr>
          <a:xfrm>
            <a:off x="3169687" y="3299052"/>
            <a:ext cx="1111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does water and sugar travel around a plant? </a:t>
            </a:r>
          </a:p>
        </p:txBody>
      </p:sp>
      <p:pic>
        <p:nvPicPr>
          <p:cNvPr id="1029" name="Picture 1028" descr="A close up of a logo&#10;&#10;Description automatically generated">
            <a:extLst>
              <a:ext uri="{FF2B5EF4-FFF2-40B4-BE49-F238E27FC236}">
                <a16:creationId xmlns:a16="http://schemas.microsoft.com/office/drawing/2014/main" id="{923E36D9-B196-4294-8DCA-87B203D7BFF9}"/>
              </a:ext>
            </a:extLst>
          </p:cNvPr>
          <p:cNvPicPr>
            <a:picLocks noChangeAspect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114" y="3597003"/>
            <a:ext cx="405150" cy="405150"/>
          </a:xfrm>
          <a:prstGeom prst="rect">
            <a:avLst/>
          </a:prstGeom>
        </p:spPr>
      </p:pic>
      <p:sp>
        <p:nvSpPr>
          <p:cNvPr id="354" name="TextBox 353">
            <a:extLst>
              <a:ext uri="{FF2B5EF4-FFF2-40B4-BE49-F238E27FC236}">
                <a16:creationId xmlns:a16="http://schemas.microsoft.com/office/drawing/2014/main" id="{546AE02D-29E2-4BC2-A76A-4E2D62C1E8BC}"/>
              </a:ext>
            </a:extLst>
          </p:cNvPr>
          <p:cNvSpPr txBox="1"/>
          <p:nvPr/>
        </p:nvSpPr>
        <p:spPr>
          <a:xfrm>
            <a:off x="2835663" y="1969121"/>
            <a:ext cx="680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What’s the menstrual cycle</a:t>
            </a:r>
          </a:p>
        </p:txBody>
      </p:sp>
      <p:sp>
        <p:nvSpPr>
          <p:cNvPr id="355" name="TextBox 354">
            <a:extLst>
              <a:ext uri="{FF2B5EF4-FFF2-40B4-BE49-F238E27FC236}">
                <a16:creationId xmlns:a16="http://schemas.microsoft.com/office/drawing/2014/main" id="{435183CE-5A76-413A-BE7E-B793DAFAFE9D}"/>
              </a:ext>
            </a:extLst>
          </p:cNvPr>
          <p:cNvSpPr txBox="1"/>
          <p:nvPr/>
        </p:nvSpPr>
        <p:spPr>
          <a:xfrm>
            <a:off x="2551402" y="3279773"/>
            <a:ext cx="911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control blood sugar level?</a:t>
            </a:r>
          </a:p>
        </p:txBody>
      </p:sp>
      <p:pic>
        <p:nvPicPr>
          <p:cNvPr id="1033" name="Picture 1032" descr="A close up of a logo&#10;&#10;Description automatically generated">
            <a:extLst>
              <a:ext uri="{FF2B5EF4-FFF2-40B4-BE49-F238E27FC236}">
                <a16:creationId xmlns:a16="http://schemas.microsoft.com/office/drawing/2014/main" id="{1E06FECA-2300-43D2-BB4B-E2997E576B28}"/>
              </a:ext>
            </a:extLst>
          </p:cNvPr>
          <p:cNvPicPr>
            <a:picLocks noChangeAspect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716" y="1568901"/>
            <a:ext cx="547639" cy="547639"/>
          </a:xfrm>
          <a:prstGeom prst="rect">
            <a:avLst/>
          </a:prstGeom>
        </p:spPr>
      </p:pic>
      <p:pic>
        <p:nvPicPr>
          <p:cNvPr id="1037" name="Picture 1036" descr="A close up of a logo&#10;&#10;Description automatically generated">
            <a:extLst>
              <a:ext uri="{FF2B5EF4-FFF2-40B4-BE49-F238E27FC236}">
                <a16:creationId xmlns:a16="http://schemas.microsoft.com/office/drawing/2014/main" id="{D51053C7-1B5A-4A44-91E8-0FC5C78B0B29}"/>
              </a:ext>
            </a:extLst>
          </p:cNvPr>
          <p:cNvPicPr>
            <a:picLocks noChangeAspect="1"/>
          </p:cNvPicPr>
          <p:nvPr/>
        </p:nvPicPr>
        <p:blipFill>
          <a:blip r:embed="rId8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582" y="3688163"/>
            <a:ext cx="371931" cy="371931"/>
          </a:xfrm>
          <a:prstGeom prst="rect">
            <a:avLst/>
          </a:prstGeom>
        </p:spPr>
      </p:pic>
      <p:cxnSp>
        <p:nvCxnSpPr>
          <p:cNvPr id="698" name="Straight Connector 697">
            <a:extLst>
              <a:ext uri="{FF2B5EF4-FFF2-40B4-BE49-F238E27FC236}">
                <a16:creationId xmlns:a16="http://schemas.microsoft.com/office/drawing/2014/main" id="{82114DC5-2A93-4F5B-B516-78F30C55F4AC}"/>
              </a:ext>
            </a:extLst>
          </p:cNvPr>
          <p:cNvCxnSpPr>
            <a:cxnSpLocks/>
          </p:cNvCxnSpPr>
          <p:nvPr/>
        </p:nvCxnSpPr>
        <p:spPr>
          <a:xfrm flipH="1">
            <a:off x="2553849" y="2219593"/>
            <a:ext cx="10880" cy="4812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1" name="TextBox 360">
            <a:extLst>
              <a:ext uri="{FF2B5EF4-FFF2-40B4-BE49-F238E27FC236}">
                <a16:creationId xmlns:a16="http://schemas.microsoft.com/office/drawing/2014/main" id="{E9F18443-DF8C-473F-B68F-94DC49BD87EB}"/>
              </a:ext>
            </a:extLst>
          </p:cNvPr>
          <p:cNvSpPr txBox="1"/>
          <p:nvPr/>
        </p:nvSpPr>
        <p:spPr>
          <a:xfrm>
            <a:off x="2263595" y="1787754"/>
            <a:ext cx="8327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factors affect living organisms?</a:t>
            </a:r>
          </a:p>
        </p:txBody>
      </p:sp>
      <p:cxnSp>
        <p:nvCxnSpPr>
          <p:cNvPr id="362" name="Straight Connector 361">
            <a:extLst>
              <a:ext uri="{FF2B5EF4-FFF2-40B4-BE49-F238E27FC236}">
                <a16:creationId xmlns:a16="http://schemas.microsoft.com/office/drawing/2014/main" id="{C3FE320B-032C-4B41-8A69-1943C0D130C2}"/>
              </a:ext>
            </a:extLst>
          </p:cNvPr>
          <p:cNvCxnSpPr>
            <a:cxnSpLocks/>
          </p:cNvCxnSpPr>
          <p:nvPr/>
        </p:nvCxnSpPr>
        <p:spPr>
          <a:xfrm flipV="1">
            <a:off x="2271441" y="2967186"/>
            <a:ext cx="0" cy="35081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3" name="TextBox 362">
            <a:extLst>
              <a:ext uri="{FF2B5EF4-FFF2-40B4-BE49-F238E27FC236}">
                <a16:creationId xmlns:a16="http://schemas.microsoft.com/office/drawing/2014/main" id="{901F53A0-6F3C-4342-BBB4-FAE4906088F5}"/>
              </a:ext>
            </a:extLst>
          </p:cNvPr>
          <p:cNvSpPr txBox="1"/>
          <p:nvPr/>
        </p:nvSpPr>
        <p:spPr>
          <a:xfrm>
            <a:off x="1761042" y="3260420"/>
            <a:ext cx="911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cycles are important in our ecosystems? </a:t>
            </a:r>
          </a:p>
        </p:txBody>
      </p:sp>
      <p:pic>
        <p:nvPicPr>
          <p:cNvPr id="1043" name="Picture 1042" descr="A close up of a logo&#10;&#10;Description automatically generated">
            <a:extLst>
              <a:ext uri="{FF2B5EF4-FFF2-40B4-BE49-F238E27FC236}">
                <a16:creationId xmlns:a16="http://schemas.microsoft.com/office/drawing/2014/main" id="{1D765A86-1674-43E9-B4CC-170C5033512D}"/>
              </a:ext>
            </a:extLst>
          </p:cNvPr>
          <p:cNvPicPr>
            <a:picLocks noChangeAspect="1"/>
          </p:cNvPicPr>
          <p:nvPr/>
        </p:nvPicPr>
        <p:blipFill>
          <a:blip r:embed="rId8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109" y="3428682"/>
            <a:ext cx="411904" cy="411904"/>
          </a:xfrm>
          <a:prstGeom prst="rect">
            <a:avLst/>
          </a:prstGeom>
        </p:spPr>
      </p:pic>
      <p:sp>
        <p:nvSpPr>
          <p:cNvPr id="367" name="TextBox 366">
            <a:extLst>
              <a:ext uri="{FF2B5EF4-FFF2-40B4-BE49-F238E27FC236}">
                <a16:creationId xmlns:a16="http://schemas.microsoft.com/office/drawing/2014/main" id="{40E04A6A-2BEA-4546-92FA-6BEFB4484A67}"/>
              </a:ext>
            </a:extLst>
          </p:cNvPr>
          <p:cNvSpPr txBox="1"/>
          <p:nvPr/>
        </p:nvSpPr>
        <p:spPr>
          <a:xfrm>
            <a:off x="569343" y="3050623"/>
            <a:ext cx="9117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extract a metal?</a:t>
            </a:r>
          </a:p>
        </p:txBody>
      </p:sp>
      <p:pic>
        <p:nvPicPr>
          <p:cNvPr id="1049" name="Picture 1048" descr="A close up of a logo&#10;&#10;Description automatically generated">
            <a:extLst>
              <a:ext uri="{FF2B5EF4-FFF2-40B4-BE49-F238E27FC236}">
                <a16:creationId xmlns:a16="http://schemas.microsoft.com/office/drawing/2014/main" id="{B2FADD54-67C3-434B-9EC7-A0CF8251A2C0}"/>
              </a:ext>
            </a:extLst>
          </p:cNvPr>
          <p:cNvPicPr>
            <a:picLocks noChangeAspect="1"/>
          </p:cNvPicPr>
          <p:nvPr/>
        </p:nvPicPr>
        <p:blipFill>
          <a:blip r:embed="rId8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55" y="3332708"/>
            <a:ext cx="524783" cy="524783"/>
          </a:xfrm>
          <a:prstGeom prst="rect">
            <a:avLst/>
          </a:prstGeom>
        </p:spPr>
      </p:pic>
      <p:cxnSp>
        <p:nvCxnSpPr>
          <p:cNvPr id="371" name="Straight Connector 370">
            <a:extLst>
              <a:ext uri="{FF2B5EF4-FFF2-40B4-BE49-F238E27FC236}">
                <a16:creationId xmlns:a16="http://schemas.microsoft.com/office/drawing/2014/main" id="{4CE31E45-3669-4FC6-8B02-DF56BEEC91F4}"/>
              </a:ext>
            </a:extLst>
          </p:cNvPr>
          <p:cNvCxnSpPr>
            <a:cxnSpLocks/>
          </p:cNvCxnSpPr>
          <p:nvPr/>
        </p:nvCxnSpPr>
        <p:spPr>
          <a:xfrm flipV="1">
            <a:off x="931676" y="2375993"/>
            <a:ext cx="541780" cy="1950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3" name="TextBox 372">
            <a:extLst>
              <a:ext uri="{FF2B5EF4-FFF2-40B4-BE49-F238E27FC236}">
                <a16:creationId xmlns:a16="http://schemas.microsoft.com/office/drawing/2014/main" id="{0AFEABC7-B5AA-4B23-80A0-95B1EB9AEDE3}"/>
              </a:ext>
            </a:extLst>
          </p:cNvPr>
          <p:cNvSpPr txBox="1"/>
          <p:nvPr/>
        </p:nvSpPr>
        <p:spPr>
          <a:xfrm>
            <a:off x="282849" y="2508131"/>
            <a:ext cx="9117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do we recycle? </a:t>
            </a:r>
          </a:p>
        </p:txBody>
      </p:sp>
      <p:pic>
        <p:nvPicPr>
          <p:cNvPr id="1055" name="Picture 1054" descr="A close up of a logo&#10;&#10;Description automatically generated">
            <a:extLst>
              <a:ext uri="{FF2B5EF4-FFF2-40B4-BE49-F238E27FC236}">
                <a16:creationId xmlns:a16="http://schemas.microsoft.com/office/drawing/2014/main" id="{660F0AB3-5317-497D-BBC3-8234E1E22C88}"/>
              </a:ext>
            </a:extLst>
          </p:cNvPr>
          <p:cNvPicPr>
            <a:picLocks noChangeAspect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93" y="2801523"/>
            <a:ext cx="413028" cy="413028"/>
          </a:xfrm>
          <a:prstGeom prst="rect">
            <a:avLst/>
          </a:prstGeom>
        </p:spPr>
      </p:pic>
      <p:sp>
        <p:nvSpPr>
          <p:cNvPr id="375" name="TextBox 374">
            <a:extLst>
              <a:ext uri="{FF2B5EF4-FFF2-40B4-BE49-F238E27FC236}">
                <a16:creationId xmlns:a16="http://schemas.microsoft.com/office/drawing/2014/main" id="{B4681FB8-AACA-407D-84FC-45AAD07A2A10}"/>
              </a:ext>
            </a:extLst>
          </p:cNvPr>
          <p:cNvSpPr txBox="1"/>
          <p:nvPr/>
        </p:nvSpPr>
        <p:spPr>
          <a:xfrm>
            <a:off x="1605094" y="1473660"/>
            <a:ext cx="7188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has our earth’s atmosphere changed? </a:t>
            </a:r>
          </a:p>
        </p:txBody>
      </p:sp>
      <p:cxnSp>
        <p:nvCxnSpPr>
          <p:cNvPr id="377" name="Straight Connector 376">
            <a:extLst>
              <a:ext uri="{FF2B5EF4-FFF2-40B4-BE49-F238E27FC236}">
                <a16:creationId xmlns:a16="http://schemas.microsoft.com/office/drawing/2014/main" id="{21671A65-FD87-4970-88EC-9760532E6C4D}"/>
              </a:ext>
            </a:extLst>
          </p:cNvPr>
          <p:cNvCxnSpPr>
            <a:cxnSpLocks/>
          </p:cNvCxnSpPr>
          <p:nvPr/>
        </p:nvCxnSpPr>
        <p:spPr>
          <a:xfrm flipV="1">
            <a:off x="747560" y="2035165"/>
            <a:ext cx="553258" cy="144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" name="TextBox 377">
            <a:extLst>
              <a:ext uri="{FF2B5EF4-FFF2-40B4-BE49-F238E27FC236}">
                <a16:creationId xmlns:a16="http://schemas.microsoft.com/office/drawing/2014/main" id="{01265BD8-B8A2-415C-81F6-99309F7584D2}"/>
              </a:ext>
            </a:extLst>
          </p:cNvPr>
          <p:cNvSpPr txBox="1"/>
          <p:nvPr/>
        </p:nvSpPr>
        <p:spPr>
          <a:xfrm>
            <a:off x="65427" y="1887751"/>
            <a:ext cx="911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What’s crude oil and why do we need it?</a:t>
            </a:r>
          </a:p>
        </p:txBody>
      </p:sp>
      <p:pic>
        <p:nvPicPr>
          <p:cNvPr id="137" name="Picture 136" descr="A close up of a logo&#10;&#10;Description automatically generated">
            <a:extLst>
              <a:ext uri="{FF2B5EF4-FFF2-40B4-BE49-F238E27FC236}">
                <a16:creationId xmlns:a16="http://schemas.microsoft.com/office/drawing/2014/main" id="{DCCF2FE9-88B0-41C3-956A-015A7DEF6586}"/>
              </a:ext>
            </a:extLst>
          </p:cNvPr>
          <p:cNvPicPr>
            <a:picLocks noChangeAspect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03" y="1598195"/>
            <a:ext cx="337876" cy="337876"/>
          </a:xfrm>
          <a:prstGeom prst="rect">
            <a:avLst/>
          </a:prstGeom>
        </p:spPr>
      </p:pic>
      <p:pic>
        <p:nvPicPr>
          <p:cNvPr id="146" name="Picture 145" descr="A close up of a logo&#10;&#10;Description automatically generated">
            <a:extLst>
              <a:ext uri="{FF2B5EF4-FFF2-40B4-BE49-F238E27FC236}">
                <a16:creationId xmlns:a16="http://schemas.microsoft.com/office/drawing/2014/main" id="{C6C39F7C-B774-44CC-B8F5-DF378F76713C}"/>
              </a:ext>
            </a:extLst>
          </p:cNvPr>
          <p:cNvPicPr>
            <a:picLocks noChangeAspect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399" y="2027581"/>
            <a:ext cx="359088" cy="359088"/>
          </a:xfrm>
          <a:prstGeom prst="rect">
            <a:avLst/>
          </a:prstGeom>
        </p:spPr>
      </p:pic>
      <p:cxnSp>
        <p:nvCxnSpPr>
          <p:cNvPr id="387" name="Straight Connector 386">
            <a:extLst>
              <a:ext uri="{FF2B5EF4-FFF2-40B4-BE49-F238E27FC236}">
                <a16:creationId xmlns:a16="http://schemas.microsoft.com/office/drawing/2014/main" id="{1C3F658A-7049-4DD9-BE23-6A17023B5C53}"/>
              </a:ext>
            </a:extLst>
          </p:cNvPr>
          <p:cNvCxnSpPr>
            <a:cxnSpLocks/>
          </p:cNvCxnSpPr>
          <p:nvPr/>
        </p:nvCxnSpPr>
        <p:spPr>
          <a:xfrm>
            <a:off x="855577" y="1203506"/>
            <a:ext cx="358724" cy="34800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9" name="Straight Connector 388">
            <a:extLst>
              <a:ext uri="{FF2B5EF4-FFF2-40B4-BE49-F238E27FC236}">
                <a16:creationId xmlns:a16="http://schemas.microsoft.com/office/drawing/2014/main" id="{4E0BDA22-661C-44C7-B225-D6BBA7234897}"/>
              </a:ext>
            </a:extLst>
          </p:cNvPr>
          <p:cNvCxnSpPr>
            <a:cxnSpLocks/>
          </p:cNvCxnSpPr>
          <p:nvPr/>
        </p:nvCxnSpPr>
        <p:spPr>
          <a:xfrm flipH="1">
            <a:off x="1437548" y="1918448"/>
            <a:ext cx="319946" cy="3045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3" name="TextBox 392">
            <a:extLst>
              <a:ext uri="{FF2B5EF4-FFF2-40B4-BE49-F238E27FC236}">
                <a16:creationId xmlns:a16="http://schemas.microsoft.com/office/drawing/2014/main" id="{9C0E4D4C-315F-4C4C-A85E-BD578820F047}"/>
              </a:ext>
            </a:extLst>
          </p:cNvPr>
          <p:cNvSpPr txBox="1"/>
          <p:nvPr/>
        </p:nvSpPr>
        <p:spPr>
          <a:xfrm>
            <a:off x="87841" y="731296"/>
            <a:ext cx="8550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What’s the difference between a magnet and an electromagnet?</a:t>
            </a:r>
          </a:p>
        </p:txBody>
      </p:sp>
      <p:cxnSp>
        <p:nvCxnSpPr>
          <p:cNvPr id="395" name="Straight Connector 394">
            <a:extLst>
              <a:ext uri="{FF2B5EF4-FFF2-40B4-BE49-F238E27FC236}">
                <a16:creationId xmlns:a16="http://schemas.microsoft.com/office/drawing/2014/main" id="{67B49B90-437C-4096-A550-63F3745070D4}"/>
              </a:ext>
            </a:extLst>
          </p:cNvPr>
          <p:cNvCxnSpPr>
            <a:cxnSpLocks/>
          </p:cNvCxnSpPr>
          <p:nvPr/>
        </p:nvCxnSpPr>
        <p:spPr>
          <a:xfrm>
            <a:off x="999557" y="595706"/>
            <a:ext cx="358724" cy="34800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6" name="TextBox 395">
            <a:extLst>
              <a:ext uri="{FF2B5EF4-FFF2-40B4-BE49-F238E27FC236}">
                <a16:creationId xmlns:a16="http://schemas.microsoft.com/office/drawing/2014/main" id="{4596FD8A-B707-4F4C-A96A-6EBBE319B5AD}"/>
              </a:ext>
            </a:extLst>
          </p:cNvPr>
          <p:cNvSpPr txBox="1"/>
          <p:nvPr/>
        </p:nvSpPr>
        <p:spPr>
          <a:xfrm>
            <a:off x="324441" y="388639"/>
            <a:ext cx="8550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What’s our national grid?</a:t>
            </a:r>
          </a:p>
        </p:txBody>
      </p:sp>
      <p:pic>
        <p:nvPicPr>
          <p:cNvPr id="149" name="Picture 148" descr="A close up of a logo&#10;&#10;Description automatically generated">
            <a:extLst>
              <a:ext uri="{FF2B5EF4-FFF2-40B4-BE49-F238E27FC236}">
                <a16:creationId xmlns:a16="http://schemas.microsoft.com/office/drawing/2014/main" id="{6875E5DC-33E7-4D8D-8AE3-D9888E3D7A7F}"/>
              </a:ext>
            </a:extLst>
          </p:cNvPr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9885" y="60087"/>
            <a:ext cx="599787" cy="599787"/>
          </a:xfrm>
          <a:prstGeom prst="rect">
            <a:avLst/>
          </a:prstGeom>
        </p:spPr>
      </p:pic>
      <p:cxnSp>
        <p:nvCxnSpPr>
          <p:cNvPr id="405" name="Straight Connector 404">
            <a:extLst>
              <a:ext uri="{FF2B5EF4-FFF2-40B4-BE49-F238E27FC236}">
                <a16:creationId xmlns:a16="http://schemas.microsoft.com/office/drawing/2014/main" id="{3B0F1D72-9D54-4DF1-8794-B65B09D8BC2A}"/>
              </a:ext>
            </a:extLst>
          </p:cNvPr>
          <p:cNvCxnSpPr>
            <a:cxnSpLocks/>
          </p:cNvCxnSpPr>
          <p:nvPr/>
        </p:nvCxnSpPr>
        <p:spPr>
          <a:xfrm>
            <a:off x="1620323" y="459058"/>
            <a:ext cx="23875" cy="50958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6" name="TextBox 405">
            <a:extLst>
              <a:ext uri="{FF2B5EF4-FFF2-40B4-BE49-F238E27FC236}">
                <a16:creationId xmlns:a16="http://schemas.microsoft.com/office/drawing/2014/main" id="{87CB7323-FD5E-4443-8CDA-A54EE3357527}"/>
              </a:ext>
            </a:extLst>
          </p:cNvPr>
          <p:cNvSpPr txBox="1"/>
          <p:nvPr/>
        </p:nvSpPr>
        <p:spPr>
          <a:xfrm>
            <a:off x="877320" y="6588"/>
            <a:ext cx="1177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do we measure the volume  of an irregular object?</a:t>
            </a:r>
          </a:p>
        </p:txBody>
      </p:sp>
      <p:cxnSp>
        <p:nvCxnSpPr>
          <p:cNvPr id="409" name="Straight Connector 408">
            <a:extLst>
              <a:ext uri="{FF2B5EF4-FFF2-40B4-BE49-F238E27FC236}">
                <a16:creationId xmlns:a16="http://schemas.microsoft.com/office/drawing/2014/main" id="{28021B97-D355-4B14-AD32-7F19AEADD709}"/>
              </a:ext>
            </a:extLst>
          </p:cNvPr>
          <p:cNvCxnSpPr>
            <a:cxnSpLocks/>
          </p:cNvCxnSpPr>
          <p:nvPr/>
        </p:nvCxnSpPr>
        <p:spPr>
          <a:xfrm>
            <a:off x="2229338" y="391751"/>
            <a:ext cx="0" cy="44593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" name="TextBox 409">
            <a:extLst>
              <a:ext uri="{FF2B5EF4-FFF2-40B4-BE49-F238E27FC236}">
                <a16:creationId xmlns:a16="http://schemas.microsoft.com/office/drawing/2014/main" id="{E654DFF7-47A5-45DF-81D9-4EA153101EB3}"/>
              </a:ext>
            </a:extLst>
          </p:cNvPr>
          <p:cNvSpPr txBox="1"/>
          <p:nvPr/>
        </p:nvSpPr>
        <p:spPr>
          <a:xfrm>
            <a:off x="1885300" y="-33026"/>
            <a:ext cx="1177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What happens when substances change state?</a:t>
            </a:r>
          </a:p>
        </p:txBody>
      </p:sp>
      <p:cxnSp>
        <p:nvCxnSpPr>
          <p:cNvPr id="411" name="Straight Connector 410">
            <a:extLst>
              <a:ext uri="{FF2B5EF4-FFF2-40B4-BE49-F238E27FC236}">
                <a16:creationId xmlns:a16="http://schemas.microsoft.com/office/drawing/2014/main" id="{5B58CA9C-66D0-4025-9CD6-0F9218DB242A}"/>
              </a:ext>
            </a:extLst>
          </p:cNvPr>
          <p:cNvCxnSpPr>
            <a:cxnSpLocks/>
          </p:cNvCxnSpPr>
          <p:nvPr/>
        </p:nvCxnSpPr>
        <p:spPr>
          <a:xfrm flipH="1" flipV="1">
            <a:off x="2988668" y="836985"/>
            <a:ext cx="18603" cy="27939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4" name="TextBox 433">
            <a:extLst>
              <a:ext uri="{FF2B5EF4-FFF2-40B4-BE49-F238E27FC236}">
                <a16:creationId xmlns:a16="http://schemas.microsoft.com/office/drawing/2014/main" id="{DA8C4DE0-04DC-4925-A174-E575E4234B3D}"/>
              </a:ext>
            </a:extLst>
          </p:cNvPr>
          <p:cNvSpPr txBox="1"/>
          <p:nvPr/>
        </p:nvSpPr>
        <p:spPr>
          <a:xfrm>
            <a:off x="2732748" y="1080833"/>
            <a:ext cx="1177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How can we investigate the stretching of a spring?</a:t>
            </a:r>
          </a:p>
        </p:txBody>
      </p:sp>
      <p:pic>
        <p:nvPicPr>
          <p:cNvPr id="154" name="Picture 153" descr="A close up of a logo&#10;&#10;Description automatically generated">
            <a:extLst>
              <a:ext uri="{FF2B5EF4-FFF2-40B4-BE49-F238E27FC236}">
                <a16:creationId xmlns:a16="http://schemas.microsoft.com/office/drawing/2014/main" id="{653F3261-1003-4119-85F0-D28DC4474299}"/>
              </a:ext>
            </a:extLst>
          </p:cNvPr>
          <p:cNvPicPr>
            <a:picLocks noChangeAspect="1"/>
          </p:cNvPicPr>
          <p:nvPr/>
        </p:nvPicPr>
        <p:blipFill>
          <a:blip r:embed="rId9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4803" y="788097"/>
            <a:ext cx="369727" cy="369727"/>
          </a:xfrm>
          <a:prstGeom prst="rect">
            <a:avLst/>
          </a:prstGeom>
        </p:spPr>
      </p:pic>
      <p:sp>
        <p:nvSpPr>
          <p:cNvPr id="436" name="TextBox 435">
            <a:extLst>
              <a:ext uri="{FF2B5EF4-FFF2-40B4-BE49-F238E27FC236}">
                <a16:creationId xmlns:a16="http://schemas.microsoft.com/office/drawing/2014/main" id="{1F4F0729-7D9A-4D1E-BC08-1F0E79B1D215}"/>
              </a:ext>
            </a:extLst>
          </p:cNvPr>
          <p:cNvSpPr txBox="1"/>
          <p:nvPr/>
        </p:nvSpPr>
        <p:spPr>
          <a:xfrm>
            <a:off x="3131957" y="4114756"/>
            <a:ext cx="9858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/>
              <a:t>Why are enzymes useful to us?</a:t>
            </a:r>
          </a:p>
        </p:txBody>
      </p: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8C53D0F8-2740-4741-9488-B70E1389B98C}"/>
              </a:ext>
            </a:extLst>
          </p:cNvPr>
          <p:cNvCxnSpPr>
            <a:cxnSpLocks/>
          </p:cNvCxnSpPr>
          <p:nvPr/>
        </p:nvCxnSpPr>
        <p:spPr>
          <a:xfrm>
            <a:off x="3787860" y="4328852"/>
            <a:ext cx="4548" cy="32590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4" name="TextBox 343">
            <a:extLst>
              <a:ext uri="{FF2B5EF4-FFF2-40B4-BE49-F238E27FC236}">
                <a16:creationId xmlns:a16="http://schemas.microsoft.com/office/drawing/2014/main" id="{D8DD8933-4F47-4395-B7BE-62E25F499121}"/>
              </a:ext>
            </a:extLst>
          </p:cNvPr>
          <p:cNvSpPr txBox="1"/>
          <p:nvPr/>
        </p:nvSpPr>
        <p:spPr>
          <a:xfrm>
            <a:off x="4839198" y="-30315"/>
            <a:ext cx="139882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u="sng" dirty="0"/>
              <a:t>A-Levels  - </a:t>
            </a:r>
          </a:p>
          <a:p>
            <a:r>
              <a:rPr lang="en-US" sz="1000" b="1" dirty="0"/>
              <a:t>Chemistry</a:t>
            </a:r>
          </a:p>
          <a:p>
            <a:r>
              <a:rPr lang="en-US" sz="1000" b="1" dirty="0"/>
              <a:t>Biology</a:t>
            </a:r>
          </a:p>
          <a:p>
            <a:r>
              <a:rPr lang="en-US" sz="1000" b="1" dirty="0"/>
              <a:t>Physics </a:t>
            </a:r>
          </a:p>
          <a:p>
            <a:r>
              <a:rPr lang="en-US" sz="1000" b="1" dirty="0"/>
              <a:t>Applied science</a:t>
            </a:r>
          </a:p>
          <a:p>
            <a:r>
              <a:rPr lang="en-US" sz="1000" b="1" dirty="0"/>
              <a:t>Animal care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0C9B431-FC91-4426-B6FD-27D1DED2D619}"/>
              </a:ext>
            </a:extLst>
          </p:cNvPr>
          <p:cNvCxnSpPr/>
          <p:nvPr/>
        </p:nvCxnSpPr>
        <p:spPr>
          <a:xfrm flipV="1">
            <a:off x="4393440" y="135350"/>
            <a:ext cx="405496" cy="3373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rrow: Curved Up 22">
            <a:extLst>
              <a:ext uri="{FF2B5EF4-FFF2-40B4-BE49-F238E27FC236}">
                <a16:creationId xmlns:a16="http://schemas.microsoft.com/office/drawing/2014/main" id="{8DE42EC3-2202-4C16-BBAD-4F193384D3CB}"/>
              </a:ext>
            </a:extLst>
          </p:cNvPr>
          <p:cNvSpPr/>
          <p:nvPr/>
        </p:nvSpPr>
        <p:spPr>
          <a:xfrm>
            <a:off x="4766530" y="1014048"/>
            <a:ext cx="1354136" cy="27951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1C6A44F2-4F81-4E47-ABB2-7BA13106EFE6}"/>
              </a:ext>
            </a:extLst>
          </p:cNvPr>
          <p:cNvCxnSpPr/>
          <p:nvPr/>
        </p:nvCxnSpPr>
        <p:spPr>
          <a:xfrm flipV="1">
            <a:off x="6787202" y="275293"/>
            <a:ext cx="23093" cy="1641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" name="TextBox 357">
            <a:extLst>
              <a:ext uri="{FF2B5EF4-FFF2-40B4-BE49-F238E27FC236}">
                <a16:creationId xmlns:a16="http://schemas.microsoft.com/office/drawing/2014/main" id="{5E912C46-C944-47C1-8CFE-6D3944C82E9F}"/>
              </a:ext>
            </a:extLst>
          </p:cNvPr>
          <p:cNvSpPr txBox="1"/>
          <p:nvPr/>
        </p:nvSpPr>
        <p:spPr>
          <a:xfrm>
            <a:off x="6512738" y="77720"/>
            <a:ext cx="5290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Doctor</a:t>
            </a:r>
          </a:p>
        </p:txBody>
      </p:sp>
      <p:sp>
        <p:nvSpPr>
          <p:cNvPr id="364" name="TextBox 363">
            <a:extLst>
              <a:ext uri="{FF2B5EF4-FFF2-40B4-BE49-F238E27FC236}">
                <a16:creationId xmlns:a16="http://schemas.microsoft.com/office/drawing/2014/main" id="{D45B1932-8706-425E-8083-9FB06210276E}"/>
              </a:ext>
            </a:extLst>
          </p:cNvPr>
          <p:cNvSpPr txBox="1"/>
          <p:nvPr/>
        </p:nvSpPr>
        <p:spPr>
          <a:xfrm>
            <a:off x="7022335" y="153513"/>
            <a:ext cx="52907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Nurse</a:t>
            </a:r>
          </a:p>
        </p:txBody>
      </p:sp>
      <p:sp>
        <p:nvSpPr>
          <p:cNvPr id="365" name="TextBox 364">
            <a:extLst>
              <a:ext uri="{FF2B5EF4-FFF2-40B4-BE49-F238E27FC236}">
                <a16:creationId xmlns:a16="http://schemas.microsoft.com/office/drawing/2014/main" id="{F34F296C-DD48-4456-AD94-A9B09D608022}"/>
              </a:ext>
            </a:extLst>
          </p:cNvPr>
          <p:cNvSpPr txBox="1"/>
          <p:nvPr/>
        </p:nvSpPr>
        <p:spPr>
          <a:xfrm>
            <a:off x="7376834" y="407272"/>
            <a:ext cx="663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Engineer</a:t>
            </a:r>
          </a:p>
        </p:txBody>
      </p:sp>
      <p:sp>
        <p:nvSpPr>
          <p:cNvPr id="366" name="TextBox 365">
            <a:extLst>
              <a:ext uri="{FF2B5EF4-FFF2-40B4-BE49-F238E27FC236}">
                <a16:creationId xmlns:a16="http://schemas.microsoft.com/office/drawing/2014/main" id="{31FA97C8-3847-40B5-86EB-CC7C91D47517}"/>
              </a:ext>
            </a:extLst>
          </p:cNvPr>
          <p:cNvSpPr txBox="1"/>
          <p:nvPr/>
        </p:nvSpPr>
        <p:spPr>
          <a:xfrm>
            <a:off x="7478378" y="775131"/>
            <a:ext cx="663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Vet</a:t>
            </a:r>
          </a:p>
        </p:txBody>
      </p:sp>
      <p:sp>
        <p:nvSpPr>
          <p:cNvPr id="368" name="TextBox 367">
            <a:extLst>
              <a:ext uri="{FF2B5EF4-FFF2-40B4-BE49-F238E27FC236}">
                <a16:creationId xmlns:a16="http://schemas.microsoft.com/office/drawing/2014/main" id="{A3E159B0-A921-41DC-8A59-2FA0AFD2D12F}"/>
              </a:ext>
            </a:extLst>
          </p:cNvPr>
          <p:cNvSpPr txBox="1"/>
          <p:nvPr/>
        </p:nvSpPr>
        <p:spPr>
          <a:xfrm>
            <a:off x="7045099" y="1029718"/>
            <a:ext cx="663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Paramedic</a:t>
            </a:r>
          </a:p>
        </p:txBody>
      </p:sp>
      <p:sp>
        <p:nvSpPr>
          <p:cNvPr id="369" name="TextBox 368">
            <a:extLst>
              <a:ext uri="{FF2B5EF4-FFF2-40B4-BE49-F238E27FC236}">
                <a16:creationId xmlns:a16="http://schemas.microsoft.com/office/drawing/2014/main" id="{A36C1AD0-2611-4ACD-95B2-10D8014D3C5E}"/>
              </a:ext>
            </a:extLst>
          </p:cNvPr>
          <p:cNvSpPr txBox="1"/>
          <p:nvPr/>
        </p:nvSpPr>
        <p:spPr>
          <a:xfrm>
            <a:off x="6525566" y="1156938"/>
            <a:ext cx="663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Researcher</a:t>
            </a:r>
          </a:p>
        </p:txBody>
      </p:sp>
      <p:sp>
        <p:nvSpPr>
          <p:cNvPr id="379" name="TextBox 378">
            <a:extLst>
              <a:ext uri="{FF2B5EF4-FFF2-40B4-BE49-F238E27FC236}">
                <a16:creationId xmlns:a16="http://schemas.microsoft.com/office/drawing/2014/main" id="{8E5CCC88-04CA-4D5F-AFD0-68005190741B}"/>
              </a:ext>
            </a:extLst>
          </p:cNvPr>
          <p:cNvSpPr txBox="1"/>
          <p:nvPr/>
        </p:nvSpPr>
        <p:spPr>
          <a:xfrm>
            <a:off x="6041067" y="191661"/>
            <a:ext cx="663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Teacher</a:t>
            </a:r>
          </a:p>
        </p:txBody>
      </p:sp>
      <p:sp>
        <p:nvSpPr>
          <p:cNvPr id="381" name="TextBox 380">
            <a:extLst>
              <a:ext uri="{FF2B5EF4-FFF2-40B4-BE49-F238E27FC236}">
                <a16:creationId xmlns:a16="http://schemas.microsoft.com/office/drawing/2014/main" id="{F50C7ADC-5C82-4C77-95E6-F6CC5939E6A1}"/>
              </a:ext>
            </a:extLst>
          </p:cNvPr>
          <p:cNvSpPr txBox="1"/>
          <p:nvPr/>
        </p:nvSpPr>
        <p:spPr>
          <a:xfrm>
            <a:off x="5802111" y="573588"/>
            <a:ext cx="6634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Dentist</a:t>
            </a:r>
          </a:p>
        </p:txBody>
      </p:sp>
      <p:cxnSp>
        <p:nvCxnSpPr>
          <p:cNvPr id="382" name="Straight Arrow Connector 381">
            <a:extLst>
              <a:ext uri="{FF2B5EF4-FFF2-40B4-BE49-F238E27FC236}">
                <a16:creationId xmlns:a16="http://schemas.microsoft.com/office/drawing/2014/main" id="{777FBBA4-2140-4C58-BC31-E0E2E4A09E76}"/>
              </a:ext>
            </a:extLst>
          </p:cNvPr>
          <p:cNvCxnSpPr>
            <a:cxnSpLocks/>
          </p:cNvCxnSpPr>
          <p:nvPr/>
        </p:nvCxnSpPr>
        <p:spPr>
          <a:xfrm flipH="1" flipV="1">
            <a:off x="6382938" y="325343"/>
            <a:ext cx="58105" cy="1473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5" name="Straight Arrow Connector 384">
            <a:extLst>
              <a:ext uri="{FF2B5EF4-FFF2-40B4-BE49-F238E27FC236}">
                <a16:creationId xmlns:a16="http://schemas.microsoft.com/office/drawing/2014/main" id="{E6143B01-CDAA-4F12-B05E-20D56E88F70B}"/>
              </a:ext>
            </a:extLst>
          </p:cNvPr>
          <p:cNvCxnSpPr>
            <a:cxnSpLocks/>
          </p:cNvCxnSpPr>
          <p:nvPr/>
        </p:nvCxnSpPr>
        <p:spPr>
          <a:xfrm flipH="1">
            <a:off x="6245168" y="625115"/>
            <a:ext cx="348277" cy="450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Arrow Connector 440">
            <a:extLst>
              <a:ext uri="{FF2B5EF4-FFF2-40B4-BE49-F238E27FC236}">
                <a16:creationId xmlns:a16="http://schemas.microsoft.com/office/drawing/2014/main" id="{2E062432-DE5A-44B8-8736-9706FFAB00FC}"/>
              </a:ext>
            </a:extLst>
          </p:cNvPr>
          <p:cNvCxnSpPr>
            <a:cxnSpLocks/>
            <a:endCxn id="369" idx="0"/>
          </p:cNvCxnSpPr>
          <p:nvPr/>
        </p:nvCxnSpPr>
        <p:spPr>
          <a:xfrm>
            <a:off x="6745846" y="777515"/>
            <a:ext cx="111455" cy="3794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Arrow Connector 441">
            <a:extLst>
              <a:ext uri="{FF2B5EF4-FFF2-40B4-BE49-F238E27FC236}">
                <a16:creationId xmlns:a16="http://schemas.microsoft.com/office/drawing/2014/main" id="{4D632BDC-85A7-4DBD-8047-7C76482B243C}"/>
              </a:ext>
            </a:extLst>
          </p:cNvPr>
          <p:cNvCxnSpPr>
            <a:cxnSpLocks/>
          </p:cNvCxnSpPr>
          <p:nvPr/>
        </p:nvCxnSpPr>
        <p:spPr>
          <a:xfrm>
            <a:off x="6745846" y="777515"/>
            <a:ext cx="465244" cy="2917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Arrow Connector 442">
            <a:extLst>
              <a:ext uri="{FF2B5EF4-FFF2-40B4-BE49-F238E27FC236}">
                <a16:creationId xmlns:a16="http://schemas.microsoft.com/office/drawing/2014/main" id="{9996812B-9423-4FAE-9DF0-34E5181E4031}"/>
              </a:ext>
            </a:extLst>
          </p:cNvPr>
          <p:cNvCxnSpPr>
            <a:cxnSpLocks/>
            <a:endCxn id="366" idx="1"/>
          </p:cNvCxnSpPr>
          <p:nvPr/>
        </p:nvCxnSpPr>
        <p:spPr>
          <a:xfrm>
            <a:off x="6948062" y="777476"/>
            <a:ext cx="530316" cy="1053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Arrow Connector 443">
            <a:extLst>
              <a:ext uri="{FF2B5EF4-FFF2-40B4-BE49-F238E27FC236}">
                <a16:creationId xmlns:a16="http://schemas.microsoft.com/office/drawing/2014/main" id="{24C3C030-2B19-46FE-B283-D315F8407637}"/>
              </a:ext>
            </a:extLst>
          </p:cNvPr>
          <p:cNvCxnSpPr>
            <a:cxnSpLocks/>
          </p:cNvCxnSpPr>
          <p:nvPr/>
        </p:nvCxnSpPr>
        <p:spPr>
          <a:xfrm flipV="1">
            <a:off x="6745846" y="521411"/>
            <a:ext cx="648366" cy="256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Arrow Connector 444">
            <a:extLst>
              <a:ext uri="{FF2B5EF4-FFF2-40B4-BE49-F238E27FC236}">
                <a16:creationId xmlns:a16="http://schemas.microsoft.com/office/drawing/2014/main" id="{B13018EA-2141-4FA6-8B07-A4038DD30F1C}"/>
              </a:ext>
            </a:extLst>
          </p:cNvPr>
          <p:cNvCxnSpPr>
            <a:cxnSpLocks/>
          </p:cNvCxnSpPr>
          <p:nvPr/>
        </p:nvCxnSpPr>
        <p:spPr>
          <a:xfrm flipV="1">
            <a:off x="6745846" y="302759"/>
            <a:ext cx="387540" cy="4747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Arrow Connector 445">
            <a:extLst>
              <a:ext uri="{FF2B5EF4-FFF2-40B4-BE49-F238E27FC236}">
                <a16:creationId xmlns:a16="http://schemas.microsoft.com/office/drawing/2014/main" id="{9D762BD7-6BF2-4C7D-9B14-3B4A98EBFBA0}"/>
              </a:ext>
            </a:extLst>
          </p:cNvPr>
          <p:cNvCxnSpPr>
            <a:cxnSpLocks/>
          </p:cNvCxnSpPr>
          <p:nvPr/>
        </p:nvCxnSpPr>
        <p:spPr>
          <a:xfrm flipH="1">
            <a:off x="6238019" y="929915"/>
            <a:ext cx="660227" cy="3660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8" name="TextBox 447">
            <a:extLst>
              <a:ext uri="{FF2B5EF4-FFF2-40B4-BE49-F238E27FC236}">
                <a16:creationId xmlns:a16="http://schemas.microsoft.com/office/drawing/2014/main" id="{21A56DE2-F8EA-4E7C-8E8B-10951EEF2000}"/>
              </a:ext>
            </a:extLst>
          </p:cNvPr>
          <p:cNvSpPr txBox="1"/>
          <p:nvPr/>
        </p:nvSpPr>
        <p:spPr>
          <a:xfrm>
            <a:off x="5707254" y="1269167"/>
            <a:ext cx="8470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AND MANY MORE!</a:t>
            </a:r>
          </a:p>
        </p:txBody>
      </p:sp>
      <p:sp>
        <p:nvSpPr>
          <p:cNvPr id="25" name="Cloud 24">
            <a:extLst>
              <a:ext uri="{FF2B5EF4-FFF2-40B4-BE49-F238E27FC236}">
                <a16:creationId xmlns:a16="http://schemas.microsoft.com/office/drawing/2014/main" id="{DE2A2FA7-54EE-497A-992D-EE868B13BCED}"/>
              </a:ext>
            </a:extLst>
          </p:cNvPr>
          <p:cNvSpPr/>
          <p:nvPr/>
        </p:nvSpPr>
        <p:spPr>
          <a:xfrm>
            <a:off x="6332252" y="459058"/>
            <a:ext cx="943910" cy="6009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Careers</a:t>
            </a:r>
          </a:p>
        </p:txBody>
      </p: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E9DAF95B-4E55-43CB-B885-667BD152655A}"/>
              </a:ext>
            </a:extLst>
          </p:cNvPr>
          <p:cNvCxnSpPr>
            <a:cxnSpLocks/>
          </p:cNvCxnSpPr>
          <p:nvPr/>
        </p:nvCxnSpPr>
        <p:spPr>
          <a:xfrm flipV="1">
            <a:off x="6948064" y="15899664"/>
            <a:ext cx="270" cy="65334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1" name="TextBox 450">
            <a:extLst>
              <a:ext uri="{FF2B5EF4-FFF2-40B4-BE49-F238E27FC236}">
                <a16:creationId xmlns:a16="http://schemas.microsoft.com/office/drawing/2014/main" id="{56A9C76E-14EA-4987-B361-0948379900FB}"/>
              </a:ext>
            </a:extLst>
          </p:cNvPr>
          <p:cNvSpPr txBox="1"/>
          <p:nvPr/>
        </p:nvSpPr>
        <p:spPr>
          <a:xfrm>
            <a:off x="6811037" y="16817874"/>
            <a:ext cx="1073630" cy="374571"/>
          </a:xfrm>
          <a:prstGeom prst="wedgeRoundRectCallout">
            <a:avLst>
              <a:gd name="adj1" fmla="val -19095"/>
              <a:gd name="adj2" fmla="val -74354"/>
              <a:gd name="adj3" fmla="val 16667"/>
            </a:avLst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Working safely in Science?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D41FD8-F3DB-4A8C-A978-820C1B6AD3F5}"/>
              </a:ext>
            </a:extLst>
          </p:cNvPr>
          <p:cNvPicPr>
            <a:picLocks noChangeAspect="1"/>
          </p:cNvPicPr>
          <p:nvPr/>
        </p:nvPicPr>
        <p:blipFill>
          <a:blip r:embed="rId9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421" y="16266572"/>
            <a:ext cx="657983" cy="594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13559</TotalTime>
  <Words>886</Words>
  <Application>Microsoft Office PowerPoint</Application>
  <PresentationFormat>Custom</PresentationFormat>
  <Paragraphs>134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Aharoni</vt:lpstr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John Foggo</cp:lastModifiedBy>
  <cp:revision>288</cp:revision>
  <cp:lastPrinted>2018-09-02T17:44:52Z</cp:lastPrinted>
  <dcterms:created xsi:type="dcterms:W3CDTF">2018-02-08T08:28:53Z</dcterms:created>
  <dcterms:modified xsi:type="dcterms:W3CDTF">2021-06-15T09:52:39Z</dcterms:modified>
</cp:coreProperties>
</file>