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77F9"/>
    <a:srgbClr val="B9B9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E0A9D8-690A-43F9-AE1D-23F5D6C67A56}" v="639" dt="2025-11-04T18:16:12.945"/>
    <p1510:client id="{85764C0E-4BF1-4D39-9200-34A4147210D0}" v="1232" dt="2025-11-04T18:19:14.084"/>
    <p1510:client id="{B5A49954-1ED2-4A3F-A42D-C54A267EED67}" v="173" dt="2025-11-04T16:26:20.362"/>
    <p1510:client id="{C3F7FD47-4DEE-E453-D2E7-5948C4CC4E83}" v="2460" dt="2025-11-04T17:07:14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213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72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7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1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34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1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07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38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12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37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73582-1200-4FAF-B027-807DEA966E5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BE7B1-DDCB-4AFC-B9D9-922A61CAF2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7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70A2028F-97B3-1110-FFF5-15B74F01D79A}"/>
              </a:ext>
            </a:extLst>
          </p:cNvPr>
          <p:cNvCxnSpPr>
            <a:cxnSpLocks/>
          </p:cNvCxnSpPr>
          <p:nvPr/>
        </p:nvCxnSpPr>
        <p:spPr>
          <a:xfrm flipH="1" flipV="1">
            <a:off x="4698469" y="5175898"/>
            <a:ext cx="13052" cy="8013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9" name="Picture 158">
            <a:extLst>
              <a:ext uri="{FF2B5EF4-FFF2-40B4-BE49-F238E27FC236}">
                <a16:creationId xmlns:a16="http://schemas.microsoft.com/office/drawing/2014/main" id="{63101F45-FB9D-BFE5-7DC0-A58391E217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97" t="5649"/>
          <a:stretch/>
        </p:blipFill>
        <p:spPr>
          <a:xfrm>
            <a:off x="5591208" y="9380424"/>
            <a:ext cx="505768" cy="502648"/>
          </a:xfrm>
          <a:prstGeom prst="rect">
            <a:avLst/>
          </a:prstGeom>
        </p:spPr>
      </p:pic>
      <p:cxnSp>
        <p:nvCxnSpPr>
          <p:cNvPr id="153" name="Straight Arrow Connector 152">
            <a:extLst>
              <a:ext uri="{FF2B5EF4-FFF2-40B4-BE49-F238E27FC236}">
                <a16:creationId xmlns:a16="http://schemas.microsoft.com/office/drawing/2014/main" id="{82F3F8E3-9F4B-2130-2699-757105BCA6DC}"/>
              </a:ext>
            </a:extLst>
          </p:cNvPr>
          <p:cNvCxnSpPr>
            <a:cxnSpLocks/>
          </p:cNvCxnSpPr>
          <p:nvPr/>
        </p:nvCxnSpPr>
        <p:spPr>
          <a:xfrm flipV="1">
            <a:off x="1327799" y="7372807"/>
            <a:ext cx="318566" cy="1810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EA421755-C0F8-7690-A35E-D40647064F74}"/>
              </a:ext>
            </a:extLst>
          </p:cNvPr>
          <p:cNvCxnSpPr>
            <a:cxnSpLocks/>
            <a:stCxn id="136" idx="3"/>
          </p:cNvCxnSpPr>
          <p:nvPr/>
        </p:nvCxnSpPr>
        <p:spPr>
          <a:xfrm flipH="1">
            <a:off x="5562419" y="4455627"/>
            <a:ext cx="318179" cy="6441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D27AD361-2373-D6F3-A34B-83BBDC3EE813}"/>
              </a:ext>
            </a:extLst>
          </p:cNvPr>
          <p:cNvCxnSpPr>
            <a:cxnSpLocks/>
          </p:cNvCxnSpPr>
          <p:nvPr/>
        </p:nvCxnSpPr>
        <p:spPr>
          <a:xfrm flipH="1" flipV="1">
            <a:off x="5545720" y="4819267"/>
            <a:ext cx="617929" cy="1583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5FBAAA5F-B101-D659-35AE-A371C123752F}"/>
              </a:ext>
            </a:extLst>
          </p:cNvPr>
          <p:cNvCxnSpPr/>
          <p:nvPr/>
        </p:nvCxnSpPr>
        <p:spPr>
          <a:xfrm flipH="1" flipV="1">
            <a:off x="5475040" y="5261418"/>
            <a:ext cx="241403" cy="25384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4C581C21-C525-31B5-4DA7-4153CE3AC60C}"/>
              </a:ext>
            </a:extLst>
          </p:cNvPr>
          <p:cNvCxnSpPr>
            <a:cxnSpLocks/>
          </p:cNvCxnSpPr>
          <p:nvPr/>
        </p:nvCxnSpPr>
        <p:spPr>
          <a:xfrm flipV="1">
            <a:off x="1832025" y="921187"/>
            <a:ext cx="0" cy="8783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18B2711C-B6FA-56CA-97F3-459D4D34D5FD}"/>
              </a:ext>
            </a:extLst>
          </p:cNvPr>
          <p:cNvCxnSpPr>
            <a:cxnSpLocks/>
          </p:cNvCxnSpPr>
          <p:nvPr/>
        </p:nvCxnSpPr>
        <p:spPr>
          <a:xfrm flipH="1">
            <a:off x="262715" y="3211930"/>
            <a:ext cx="573786" cy="4454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4D39ACB-DDEF-1C94-E439-24110F95FF92}"/>
              </a:ext>
            </a:extLst>
          </p:cNvPr>
          <p:cNvCxnSpPr>
            <a:cxnSpLocks/>
          </p:cNvCxnSpPr>
          <p:nvPr/>
        </p:nvCxnSpPr>
        <p:spPr>
          <a:xfrm>
            <a:off x="4593648" y="8017943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FB5AA0C0-30FB-5F28-DAB5-CD7E979F3106}"/>
              </a:ext>
            </a:extLst>
          </p:cNvPr>
          <p:cNvCxnSpPr/>
          <p:nvPr/>
        </p:nvCxnSpPr>
        <p:spPr>
          <a:xfrm flipV="1">
            <a:off x="4893054" y="7289873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64F04A17-3C0E-67C7-681B-0118BA230328}"/>
              </a:ext>
            </a:extLst>
          </p:cNvPr>
          <p:cNvCxnSpPr>
            <a:cxnSpLocks/>
          </p:cNvCxnSpPr>
          <p:nvPr/>
        </p:nvCxnSpPr>
        <p:spPr>
          <a:xfrm>
            <a:off x="3110502" y="803881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C3860E4F-1859-25A3-1174-70B27F9F05B2}"/>
              </a:ext>
            </a:extLst>
          </p:cNvPr>
          <p:cNvCxnSpPr/>
          <p:nvPr/>
        </p:nvCxnSpPr>
        <p:spPr>
          <a:xfrm flipV="1">
            <a:off x="3378481" y="7249049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Block Arc 1">
            <a:extLst>
              <a:ext uri="{FF2B5EF4-FFF2-40B4-BE49-F238E27FC236}">
                <a16:creationId xmlns:a16="http://schemas.microsoft.com/office/drawing/2014/main" id="{3D229281-036A-C4BD-AE5C-571CE02CA04B}"/>
              </a:ext>
            </a:extLst>
          </p:cNvPr>
          <p:cNvSpPr/>
          <p:nvPr/>
        </p:nvSpPr>
        <p:spPr>
          <a:xfrm rot="5400000" flipH="1">
            <a:off x="3908146" y="3590290"/>
            <a:ext cx="2854470" cy="240289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1BD5412D-A06F-BAED-E7D4-B27ADD776B6C}"/>
              </a:ext>
            </a:extLst>
          </p:cNvPr>
          <p:cNvSpPr/>
          <p:nvPr/>
        </p:nvSpPr>
        <p:spPr>
          <a:xfrm rot="16200000">
            <a:off x="184864" y="5813708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09839C0E-CB72-4DA9-D15D-72B0831EB956}"/>
              </a:ext>
            </a:extLst>
          </p:cNvPr>
          <p:cNvSpPr/>
          <p:nvPr/>
        </p:nvSpPr>
        <p:spPr>
          <a:xfrm>
            <a:off x="1526920" y="7647584"/>
            <a:ext cx="4701130" cy="623830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FA4BDEEE-EE50-6B20-4795-A0A98E629A00}"/>
              </a:ext>
            </a:extLst>
          </p:cNvPr>
          <p:cNvSpPr/>
          <p:nvPr/>
        </p:nvSpPr>
        <p:spPr>
          <a:xfrm>
            <a:off x="1462634" y="5559725"/>
            <a:ext cx="3958180" cy="645574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3C908F71-A60B-D07A-F5F5-C75E42ABAB1C}"/>
              </a:ext>
            </a:extLst>
          </p:cNvPr>
          <p:cNvSpPr/>
          <p:nvPr/>
        </p:nvSpPr>
        <p:spPr>
          <a:xfrm>
            <a:off x="1413252" y="3372772"/>
            <a:ext cx="3958180" cy="652823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AC34618B-E488-E521-0769-0903DF826D43}"/>
              </a:ext>
            </a:extLst>
          </p:cNvPr>
          <p:cNvSpPr/>
          <p:nvPr/>
        </p:nvSpPr>
        <p:spPr>
          <a:xfrm rot="16200000">
            <a:off x="116802" y="1551619"/>
            <a:ext cx="2719793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5C3F6EE7-12A9-3B8F-E36E-84924C9CE722}"/>
              </a:ext>
            </a:extLst>
          </p:cNvPr>
          <p:cNvSpPr/>
          <p:nvPr/>
        </p:nvSpPr>
        <p:spPr>
          <a:xfrm>
            <a:off x="1528388" y="1270470"/>
            <a:ext cx="3945457" cy="645601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46C057D-16BC-197B-95BE-A2EF368EA424}"/>
              </a:ext>
            </a:extLst>
          </p:cNvPr>
          <p:cNvSpPr/>
          <p:nvPr/>
        </p:nvSpPr>
        <p:spPr>
          <a:xfrm>
            <a:off x="4641979" y="985909"/>
            <a:ext cx="1753550" cy="125169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2735EC7-26AB-1D29-E44A-F0E2837CE97C}"/>
              </a:ext>
            </a:extLst>
          </p:cNvPr>
          <p:cNvSpPr/>
          <p:nvPr/>
        </p:nvSpPr>
        <p:spPr>
          <a:xfrm>
            <a:off x="5338781" y="729316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solidFill>
                  <a:schemeClr val="tx1"/>
                </a:solidFill>
              </a:rPr>
              <a:t>Year 7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ECD697F-F40A-023A-F1E9-726168343D90}"/>
              </a:ext>
            </a:extLst>
          </p:cNvPr>
          <p:cNvSpPr/>
          <p:nvPr/>
        </p:nvSpPr>
        <p:spPr>
          <a:xfrm>
            <a:off x="1803209" y="5230049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solidFill>
                  <a:schemeClr val="tx1"/>
                </a:solidFill>
              </a:rPr>
              <a:t>Year 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9593109-629C-F992-52B2-F4028908C45D}"/>
              </a:ext>
            </a:extLst>
          </p:cNvPr>
          <p:cNvSpPr/>
          <p:nvPr/>
        </p:nvSpPr>
        <p:spPr>
          <a:xfrm>
            <a:off x="2153195" y="3070026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solidFill>
                  <a:schemeClr val="tx1"/>
                </a:solidFill>
              </a:rPr>
              <a:t>Year 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A1B2B1-35BB-F7FD-CD9D-D913E314F039}"/>
              </a:ext>
            </a:extLst>
          </p:cNvPr>
          <p:cNvSpPr txBox="1"/>
          <p:nvPr/>
        </p:nvSpPr>
        <p:spPr>
          <a:xfrm>
            <a:off x="3569524" y="7795858"/>
            <a:ext cx="215030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ea typeface="Calibri"/>
                <a:cs typeface="Calibri"/>
              </a:rPr>
              <a:t>Worldviews. 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59DDEC-C90A-43A1-7C86-348DC1326828}"/>
              </a:ext>
            </a:extLst>
          </p:cNvPr>
          <p:cNvSpPr txBox="1"/>
          <p:nvPr/>
        </p:nvSpPr>
        <p:spPr>
          <a:xfrm>
            <a:off x="916086" y="46507"/>
            <a:ext cx="4814138" cy="52322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2800" b="1"/>
              <a:t>Religious Studies – KS3 journey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DD9B44-5D1F-2234-4DA9-0A1A124788D6}"/>
              </a:ext>
            </a:extLst>
          </p:cNvPr>
          <p:cNvSpPr txBox="1"/>
          <p:nvPr/>
        </p:nvSpPr>
        <p:spPr>
          <a:xfrm>
            <a:off x="2829537" y="7785136"/>
            <a:ext cx="121385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ea typeface="Calibri"/>
                <a:cs typeface="Calibri"/>
              </a:rPr>
              <a:t>Covenants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6E807E-7933-ECF7-3454-9F065523276B}"/>
              </a:ext>
            </a:extLst>
          </p:cNvPr>
          <p:cNvSpPr txBox="1"/>
          <p:nvPr/>
        </p:nvSpPr>
        <p:spPr>
          <a:xfrm rot="2940000">
            <a:off x="335740" y="7388057"/>
            <a:ext cx="152724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>
                <a:solidFill>
                  <a:schemeClr val="bg1"/>
                </a:solidFill>
                <a:ea typeface="Calibri"/>
                <a:cs typeface="Calibri"/>
              </a:rPr>
              <a:t>The diverse Christian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024588-7676-B7D4-87C1-531012BC684A}"/>
              </a:ext>
            </a:extLst>
          </p:cNvPr>
          <p:cNvSpPr txBox="1"/>
          <p:nvPr/>
        </p:nvSpPr>
        <p:spPr>
          <a:xfrm>
            <a:off x="3240555" y="5578948"/>
            <a:ext cx="100609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  <a:ea typeface="Calibri"/>
                <a:cs typeface="Calibri"/>
              </a:rPr>
              <a:t>Ethics: what is good?</a:t>
            </a:r>
            <a:endParaRPr lang="en-US" sz="120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0279DB-A0E2-68F1-2FEA-23C47449647F}"/>
              </a:ext>
            </a:extLst>
          </p:cNvPr>
          <p:cNvSpPr txBox="1"/>
          <p:nvPr/>
        </p:nvSpPr>
        <p:spPr>
          <a:xfrm rot="120000">
            <a:off x="4836424" y="5648809"/>
            <a:ext cx="102114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>
                <a:solidFill>
                  <a:schemeClr val="bg1"/>
                </a:solidFill>
                <a:ea typeface="Calibri"/>
                <a:cs typeface="Calibri"/>
              </a:rPr>
              <a:t>Buddhism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48A02B-E16C-33E8-2B4C-2B60BB4B4AEC}"/>
              </a:ext>
            </a:extLst>
          </p:cNvPr>
          <p:cNvSpPr txBox="1"/>
          <p:nvPr/>
        </p:nvSpPr>
        <p:spPr>
          <a:xfrm rot="840000">
            <a:off x="497741" y="3378724"/>
            <a:ext cx="1707093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  <a:ea typeface="Calibri"/>
                <a:cs typeface="Calibri"/>
              </a:rPr>
              <a:t>Rebels: should we embrace or challenge</a:t>
            </a:r>
            <a:endParaRPr lang="en-GB" sz="120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8B18B30-B4E2-CDAE-1BC9-1E9281D009DB}"/>
              </a:ext>
            </a:extLst>
          </p:cNvPr>
          <p:cNvSpPr txBox="1"/>
          <p:nvPr/>
        </p:nvSpPr>
        <p:spPr>
          <a:xfrm>
            <a:off x="978385" y="1410888"/>
            <a:ext cx="1479571" cy="33855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</a:rPr>
              <a:t>Changing world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D506BBD-C9B6-21E4-B894-53A8FF4B18D7}"/>
              </a:ext>
            </a:extLst>
          </p:cNvPr>
          <p:cNvCxnSpPr>
            <a:cxnSpLocks/>
          </p:cNvCxnSpPr>
          <p:nvPr/>
        </p:nvCxnSpPr>
        <p:spPr>
          <a:xfrm flipV="1">
            <a:off x="3869783" y="996318"/>
            <a:ext cx="0" cy="50435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2FD0449-9669-CB13-C1F3-AC613459DD4E}"/>
              </a:ext>
            </a:extLst>
          </p:cNvPr>
          <p:cNvCxnSpPr>
            <a:cxnSpLocks/>
          </p:cNvCxnSpPr>
          <p:nvPr/>
        </p:nvCxnSpPr>
        <p:spPr>
          <a:xfrm>
            <a:off x="3632616" y="1542506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4900DF9-D6C7-C99E-2397-AD415F2EA17D}"/>
              </a:ext>
            </a:extLst>
          </p:cNvPr>
          <p:cNvCxnSpPr>
            <a:cxnSpLocks/>
          </p:cNvCxnSpPr>
          <p:nvPr/>
        </p:nvCxnSpPr>
        <p:spPr>
          <a:xfrm flipV="1">
            <a:off x="1397136" y="2947288"/>
            <a:ext cx="137419" cy="4455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B7F9453-1E57-70C9-CA69-C03FD1EC5D41}"/>
              </a:ext>
            </a:extLst>
          </p:cNvPr>
          <p:cNvCxnSpPr>
            <a:cxnSpLocks/>
          </p:cNvCxnSpPr>
          <p:nvPr/>
        </p:nvCxnSpPr>
        <p:spPr>
          <a:xfrm flipH="1" flipV="1">
            <a:off x="2819645" y="693307"/>
            <a:ext cx="204811" cy="60602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331BC42-89B9-8755-2C39-74BDE0B608E4}"/>
              </a:ext>
            </a:extLst>
          </p:cNvPr>
          <p:cNvCxnSpPr>
            <a:cxnSpLocks/>
          </p:cNvCxnSpPr>
          <p:nvPr/>
        </p:nvCxnSpPr>
        <p:spPr>
          <a:xfrm flipH="1" flipV="1">
            <a:off x="420625" y="1255658"/>
            <a:ext cx="296627" cy="11687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17D74827-0F54-6299-4BCE-1E1E697223FE}"/>
              </a:ext>
            </a:extLst>
          </p:cNvPr>
          <p:cNvCxnSpPr/>
          <p:nvPr/>
        </p:nvCxnSpPr>
        <p:spPr>
          <a:xfrm flipV="1">
            <a:off x="658674" y="1400150"/>
            <a:ext cx="15240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A4104FEA-3280-8F6A-4F36-DE1FB005ABEB}"/>
              </a:ext>
            </a:extLst>
          </p:cNvPr>
          <p:cNvSpPr txBox="1"/>
          <p:nvPr/>
        </p:nvSpPr>
        <p:spPr>
          <a:xfrm>
            <a:off x="3989816" y="2162148"/>
            <a:ext cx="1092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Nature of God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B58ADF4-AE5C-3A10-AA38-F87F1B9A46B2}"/>
              </a:ext>
            </a:extLst>
          </p:cNvPr>
          <p:cNvSpPr txBox="1"/>
          <p:nvPr/>
        </p:nvSpPr>
        <p:spPr>
          <a:xfrm>
            <a:off x="2482099" y="2341408"/>
            <a:ext cx="1115883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Book of Esther</a:t>
            </a:r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B571D19-A753-F47C-C7EE-5DEAF99CFA85}"/>
              </a:ext>
            </a:extLst>
          </p:cNvPr>
          <p:cNvSpPr txBox="1"/>
          <p:nvPr/>
        </p:nvSpPr>
        <p:spPr>
          <a:xfrm>
            <a:off x="2328000" y="540465"/>
            <a:ext cx="1420005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Eve and original sin</a:t>
            </a:r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A02539-BCB7-7595-25A8-A7E832887C48}"/>
              </a:ext>
            </a:extLst>
          </p:cNvPr>
          <p:cNvSpPr txBox="1"/>
          <p:nvPr/>
        </p:nvSpPr>
        <p:spPr>
          <a:xfrm>
            <a:off x="1152210" y="4171936"/>
            <a:ext cx="1225797" cy="4674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Martin Luther and Sola Fide</a:t>
            </a:r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40FC9C7-ABCC-F26F-ECF2-F9557C75B331}"/>
              </a:ext>
            </a:extLst>
          </p:cNvPr>
          <p:cNvSpPr txBox="1"/>
          <p:nvPr/>
        </p:nvSpPr>
        <p:spPr>
          <a:xfrm rot="19118957">
            <a:off x="-191568" y="873367"/>
            <a:ext cx="1498873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chemeClr val="accent6"/>
                </a:solidFill>
                <a:ea typeface="Calibri"/>
                <a:cs typeface="Calibri"/>
              </a:rPr>
              <a:t>Ten Commandments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2D78E2C-E219-DA32-9E0E-89D2A5B4F8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83" r="6584"/>
          <a:stretch/>
        </p:blipFill>
        <p:spPr>
          <a:xfrm>
            <a:off x="2274217" y="4428513"/>
            <a:ext cx="305736" cy="38222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14571EF-80C4-2901-2D4A-C0C20747E77C}"/>
              </a:ext>
            </a:extLst>
          </p:cNvPr>
          <p:cNvSpPr txBox="1"/>
          <p:nvPr/>
        </p:nvSpPr>
        <p:spPr>
          <a:xfrm>
            <a:off x="3503743" y="6852326"/>
            <a:ext cx="771173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0000"/>
                </a:solidFill>
                <a:ea typeface="Calibri"/>
                <a:cs typeface="Calibri"/>
              </a:rPr>
              <a:t>Abraham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AF3E185-CA61-B085-F8A9-D0FE4F9DD458}"/>
              </a:ext>
            </a:extLst>
          </p:cNvPr>
          <p:cNvSpPr txBox="1"/>
          <p:nvPr/>
        </p:nvSpPr>
        <p:spPr>
          <a:xfrm>
            <a:off x="3043358" y="8926917"/>
            <a:ext cx="75586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0000"/>
                </a:solidFill>
                <a:ea typeface="Calibri"/>
                <a:cs typeface="Calibri"/>
              </a:rPr>
              <a:t>Father of many nations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A69BAB3-31AB-598A-865A-B8D5CC779C66}"/>
              </a:ext>
            </a:extLst>
          </p:cNvPr>
          <p:cNvSpPr txBox="1"/>
          <p:nvPr/>
        </p:nvSpPr>
        <p:spPr>
          <a:xfrm>
            <a:off x="2945864" y="6782664"/>
            <a:ext cx="881951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0000"/>
                </a:solidFill>
                <a:ea typeface="Calibri"/>
                <a:cs typeface="Calibri"/>
              </a:rPr>
              <a:t>The New Covenant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73B119ED-A54F-71A4-67A3-4E01088CA1D8}"/>
              </a:ext>
            </a:extLst>
          </p:cNvPr>
          <p:cNvCxnSpPr>
            <a:cxnSpLocks/>
          </p:cNvCxnSpPr>
          <p:nvPr/>
        </p:nvCxnSpPr>
        <p:spPr>
          <a:xfrm flipH="1">
            <a:off x="3461502" y="8220546"/>
            <a:ext cx="12723" cy="70637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FC7D94B-3175-EFFB-C803-D81B627069A3}"/>
              </a:ext>
            </a:extLst>
          </p:cNvPr>
          <p:cNvCxnSpPr>
            <a:cxnSpLocks/>
          </p:cNvCxnSpPr>
          <p:nvPr/>
        </p:nvCxnSpPr>
        <p:spPr>
          <a:xfrm flipH="1">
            <a:off x="1367125" y="8150643"/>
            <a:ext cx="86442" cy="9421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E7FA2DC3-2D48-BA77-F539-765A01BC57E1}"/>
              </a:ext>
            </a:extLst>
          </p:cNvPr>
          <p:cNvCxnSpPr>
            <a:cxnSpLocks/>
          </p:cNvCxnSpPr>
          <p:nvPr/>
        </p:nvCxnSpPr>
        <p:spPr>
          <a:xfrm>
            <a:off x="1801597" y="8136740"/>
            <a:ext cx="5829" cy="9810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DECDB27B-C383-41C5-C784-2CEB50896453}"/>
              </a:ext>
            </a:extLst>
          </p:cNvPr>
          <p:cNvCxnSpPr>
            <a:cxnSpLocks/>
          </p:cNvCxnSpPr>
          <p:nvPr/>
        </p:nvCxnSpPr>
        <p:spPr>
          <a:xfrm flipH="1" flipV="1">
            <a:off x="3820923" y="7223601"/>
            <a:ext cx="12723" cy="5853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A28F6CA4-C3B4-AFF5-A4CB-2B572E5B1E65}"/>
              </a:ext>
            </a:extLst>
          </p:cNvPr>
          <p:cNvSpPr txBox="1"/>
          <p:nvPr/>
        </p:nvSpPr>
        <p:spPr>
          <a:xfrm>
            <a:off x="3521667" y="8700066"/>
            <a:ext cx="612475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0000"/>
                </a:solidFill>
              </a:rPr>
              <a:t>Abram</a:t>
            </a:r>
            <a:endParaRPr lang="en-GB" sz="1200" b="1">
              <a:solidFill>
                <a:srgbClr val="FF0000"/>
              </a:solidFill>
              <a:ea typeface="Calibri"/>
              <a:cs typeface="Calibri"/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BD21CC83-4CFC-9C05-293B-D2955BD4D11B}"/>
              </a:ext>
            </a:extLst>
          </p:cNvPr>
          <p:cNvCxnSpPr>
            <a:cxnSpLocks/>
          </p:cNvCxnSpPr>
          <p:nvPr/>
        </p:nvCxnSpPr>
        <p:spPr>
          <a:xfrm>
            <a:off x="3863902" y="8095441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1A5387E0-36E7-9CD9-2891-2386D5B695C2}"/>
              </a:ext>
            </a:extLst>
          </p:cNvPr>
          <p:cNvSpPr txBox="1"/>
          <p:nvPr/>
        </p:nvSpPr>
        <p:spPr>
          <a:xfrm>
            <a:off x="277837" y="9101687"/>
            <a:ext cx="148394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4">
                    <a:lumMod val="75000"/>
                  </a:schemeClr>
                </a:solidFill>
                <a:ea typeface="Calibri"/>
                <a:cs typeface="Calibri"/>
              </a:rPr>
              <a:t>Jehovah Witness beliefs. 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C454B7B-A83D-2BFC-EB0D-C13D7D36E1EE}"/>
              </a:ext>
            </a:extLst>
          </p:cNvPr>
          <p:cNvSpPr txBox="1"/>
          <p:nvPr/>
        </p:nvSpPr>
        <p:spPr>
          <a:xfrm>
            <a:off x="2482212" y="8565081"/>
            <a:ext cx="97013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0000"/>
                </a:solidFill>
                <a:ea typeface="Calibri"/>
                <a:cs typeface="Calibri"/>
              </a:rPr>
              <a:t>Promised Lands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E829EF6-CDE4-306A-0C32-81AF3EC34C2C}"/>
              </a:ext>
            </a:extLst>
          </p:cNvPr>
          <p:cNvSpPr txBox="1"/>
          <p:nvPr/>
        </p:nvSpPr>
        <p:spPr>
          <a:xfrm>
            <a:off x="4982455" y="8950665"/>
            <a:ext cx="1028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>
                <a:solidFill>
                  <a:srgbClr val="7030A0"/>
                </a:solidFill>
              </a:rPr>
              <a:t>Worldviews introduction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F194062-ED7D-1352-F298-31C49177DA5B}"/>
              </a:ext>
            </a:extLst>
          </p:cNvPr>
          <p:cNvCxnSpPr>
            <a:cxnSpLocks/>
          </p:cNvCxnSpPr>
          <p:nvPr/>
        </p:nvCxnSpPr>
        <p:spPr>
          <a:xfrm>
            <a:off x="5234584" y="8095163"/>
            <a:ext cx="400599" cy="8328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CAE9E21-A231-C266-A557-45FCFE854867}"/>
              </a:ext>
            </a:extLst>
          </p:cNvPr>
          <p:cNvSpPr txBox="1"/>
          <p:nvPr/>
        </p:nvSpPr>
        <p:spPr>
          <a:xfrm>
            <a:off x="5009042" y="6844747"/>
            <a:ext cx="890437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7030A0"/>
                </a:solidFill>
              </a:rPr>
              <a:t>Philosophy</a:t>
            </a:r>
            <a:endParaRPr lang="en-GB" sz="1200" b="1">
              <a:solidFill>
                <a:srgbClr val="7030A0"/>
              </a:solidFill>
              <a:ea typeface="Calibri"/>
              <a:cs typeface="Calibri"/>
            </a:endParaRP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E1D8EC8-3372-E670-342C-48EBA35DE37B}"/>
              </a:ext>
            </a:extLst>
          </p:cNvPr>
          <p:cNvCxnSpPr/>
          <p:nvPr/>
        </p:nvCxnSpPr>
        <p:spPr>
          <a:xfrm flipV="1">
            <a:off x="5377769" y="7180482"/>
            <a:ext cx="0" cy="5285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E1F04A38-19C4-1070-C3D1-4E817E1D61C3}"/>
              </a:ext>
            </a:extLst>
          </p:cNvPr>
          <p:cNvSpPr txBox="1"/>
          <p:nvPr/>
        </p:nvSpPr>
        <p:spPr>
          <a:xfrm>
            <a:off x="4440094" y="7039760"/>
            <a:ext cx="1013279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7030A0"/>
                </a:solidFill>
                <a:ea typeface="Calibri"/>
                <a:cs typeface="Calibri"/>
              </a:rPr>
              <a:t>Plato 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933B424-E746-84B8-629D-9A06B8D4744E}"/>
              </a:ext>
            </a:extLst>
          </p:cNvPr>
          <p:cNvSpPr txBox="1"/>
          <p:nvPr/>
        </p:nvSpPr>
        <p:spPr>
          <a:xfrm>
            <a:off x="4021834" y="8649020"/>
            <a:ext cx="96061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7030A0"/>
                </a:solidFill>
                <a:ea typeface="Calibri"/>
                <a:cs typeface="Calibri"/>
              </a:rPr>
              <a:t>Hare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1950FB7-30AD-1011-4EDA-6FCD795F07D9}"/>
              </a:ext>
            </a:extLst>
          </p:cNvPr>
          <p:cNvSpPr txBox="1"/>
          <p:nvPr/>
        </p:nvSpPr>
        <p:spPr>
          <a:xfrm>
            <a:off x="3001021" y="2014135"/>
            <a:ext cx="1337081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Mary Mother of Jesus</a:t>
            </a:r>
            <a:endParaRPr lang="en-GB" sz="1200" b="1">
              <a:solidFill>
                <a:srgbClr val="0070C0"/>
              </a:solidFill>
              <a:ea typeface="Calibri"/>
              <a:cs typeface="Calibri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78C79F9-7AF5-C35F-DF4E-ABDEC726A836}"/>
              </a:ext>
            </a:extLst>
          </p:cNvPr>
          <p:cNvSpPr txBox="1"/>
          <p:nvPr/>
        </p:nvSpPr>
        <p:spPr>
          <a:xfrm>
            <a:off x="998038" y="2131091"/>
            <a:ext cx="771301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chemeClr val="accent6"/>
                </a:solidFill>
                <a:ea typeface="Calibri"/>
                <a:cs typeface="Calibri"/>
              </a:rPr>
              <a:t>Situation ethics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E4DE67C7-47C7-B3C7-385E-A0BEBC757C46}"/>
              </a:ext>
            </a:extLst>
          </p:cNvPr>
          <p:cNvCxnSpPr>
            <a:cxnSpLocks/>
          </p:cNvCxnSpPr>
          <p:nvPr/>
        </p:nvCxnSpPr>
        <p:spPr>
          <a:xfrm>
            <a:off x="1077327" y="1952118"/>
            <a:ext cx="236825" cy="257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74C2C730-A6D4-C9FA-F0F4-3EFEBD9F762F}"/>
              </a:ext>
            </a:extLst>
          </p:cNvPr>
          <p:cNvCxnSpPr>
            <a:cxnSpLocks/>
          </p:cNvCxnSpPr>
          <p:nvPr/>
        </p:nvCxnSpPr>
        <p:spPr>
          <a:xfrm flipV="1">
            <a:off x="3480739" y="1108286"/>
            <a:ext cx="0" cy="3314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AB9C55B-3DEB-2B28-B407-95F39E5A8D63}"/>
              </a:ext>
            </a:extLst>
          </p:cNvPr>
          <p:cNvCxnSpPr>
            <a:cxnSpLocks/>
          </p:cNvCxnSpPr>
          <p:nvPr/>
        </p:nvCxnSpPr>
        <p:spPr>
          <a:xfrm>
            <a:off x="3083022" y="1782840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97555DA-754C-678D-D5C9-9AB297FE15FB}"/>
              </a:ext>
            </a:extLst>
          </p:cNvPr>
          <p:cNvSpPr txBox="1"/>
          <p:nvPr/>
        </p:nvSpPr>
        <p:spPr>
          <a:xfrm rot="1215075">
            <a:off x="1175913" y="2696080"/>
            <a:ext cx="927754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Unjust laws</a:t>
            </a:r>
            <a:endParaRPr lang="en-US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4355464A-D06C-1DA2-BB92-C1AF91692EDB}"/>
              </a:ext>
            </a:extLst>
          </p:cNvPr>
          <p:cNvSpPr txBox="1"/>
          <p:nvPr/>
        </p:nvSpPr>
        <p:spPr>
          <a:xfrm>
            <a:off x="3684223" y="6552855"/>
            <a:ext cx="915508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B050"/>
                </a:solidFill>
                <a:ea typeface="Calibri"/>
                <a:cs typeface="Calibri"/>
              </a:rPr>
              <a:t>Christianity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E403A453-67A8-4F92-9210-440D300C2163}"/>
              </a:ext>
            </a:extLst>
          </p:cNvPr>
          <p:cNvCxnSpPr>
            <a:cxnSpLocks/>
          </p:cNvCxnSpPr>
          <p:nvPr/>
        </p:nvCxnSpPr>
        <p:spPr>
          <a:xfrm>
            <a:off x="3800997" y="6163967"/>
            <a:ext cx="230428" cy="45876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8BAA09FF-7DDE-6805-4E8E-8A5651AAB87C}"/>
              </a:ext>
            </a:extLst>
          </p:cNvPr>
          <p:cNvSpPr txBox="1"/>
          <p:nvPr/>
        </p:nvSpPr>
        <p:spPr>
          <a:xfrm>
            <a:off x="5326071" y="6292143"/>
            <a:ext cx="647934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C000"/>
                </a:solidFill>
                <a:ea typeface="Calibri"/>
                <a:cs typeface="Calibri"/>
              </a:rPr>
              <a:t>Sangha</a:t>
            </a:r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70701277-2D03-5981-6C2B-7F6F849F12F3}"/>
              </a:ext>
            </a:extLst>
          </p:cNvPr>
          <p:cNvCxnSpPr>
            <a:cxnSpLocks/>
          </p:cNvCxnSpPr>
          <p:nvPr/>
        </p:nvCxnSpPr>
        <p:spPr>
          <a:xfrm>
            <a:off x="5283288" y="5967631"/>
            <a:ext cx="395020" cy="3161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4BBBB2AC-9A03-DCF0-C789-F7AAA779B72B}"/>
              </a:ext>
            </a:extLst>
          </p:cNvPr>
          <p:cNvSpPr txBox="1"/>
          <p:nvPr/>
        </p:nvSpPr>
        <p:spPr>
          <a:xfrm>
            <a:off x="2300392" y="4691335"/>
            <a:ext cx="179703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76000"/>
                  </a:schemeClr>
                </a:solidFill>
                <a:ea typeface="Calibri"/>
                <a:cs typeface="Calibri"/>
              </a:rPr>
              <a:t>Ethics, Philosophy, Agape</a:t>
            </a:r>
            <a:r>
              <a:rPr lang="en-GB" sz="1200" b="1">
                <a:solidFill>
                  <a:srgbClr val="00B050"/>
                </a:solidFill>
                <a:ea typeface="Calibri"/>
                <a:cs typeface="Calibri"/>
              </a:rPr>
              <a:t>.</a:t>
            </a:r>
          </a:p>
        </p:txBody>
      </p: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60BBDB14-69B0-30CB-674F-E06342466B1F}"/>
              </a:ext>
            </a:extLst>
          </p:cNvPr>
          <p:cNvCxnSpPr/>
          <p:nvPr/>
        </p:nvCxnSpPr>
        <p:spPr>
          <a:xfrm flipH="1" flipV="1">
            <a:off x="3217412" y="5149635"/>
            <a:ext cx="76807" cy="6600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D94D8EE2-FB06-5A81-0C70-70355ED0E560}"/>
              </a:ext>
            </a:extLst>
          </p:cNvPr>
          <p:cNvSpPr txBox="1"/>
          <p:nvPr/>
        </p:nvSpPr>
        <p:spPr>
          <a:xfrm>
            <a:off x="3858103" y="4767259"/>
            <a:ext cx="1066254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B050"/>
                </a:solidFill>
                <a:ea typeface="Calibri"/>
                <a:cs typeface="Calibri"/>
              </a:rPr>
              <a:t>Jesus's </a:t>
            </a:r>
          </a:p>
          <a:p>
            <a:pPr algn="ctr"/>
            <a:r>
              <a:rPr lang="en-GB" sz="1200" b="1">
                <a:solidFill>
                  <a:srgbClr val="00B050"/>
                </a:solidFill>
                <a:ea typeface="Calibri"/>
                <a:cs typeface="Calibri"/>
              </a:rPr>
              <a:t>Anthropology</a:t>
            </a:r>
          </a:p>
        </p:txBody>
      </p: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01ED276B-1EBB-0BA0-C0D5-872283FC51B8}"/>
              </a:ext>
            </a:extLst>
          </p:cNvPr>
          <p:cNvSpPr/>
          <p:nvPr/>
        </p:nvSpPr>
        <p:spPr>
          <a:xfrm>
            <a:off x="5680734" y="8096631"/>
            <a:ext cx="630798" cy="26108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Arrow: Left 122">
            <a:extLst>
              <a:ext uri="{FF2B5EF4-FFF2-40B4-BE49-F238E27FC236}">
                <a16:creationId xmlns:a16="http://schemas.microsoft.com/office/drawing/2014/main" id="{B26F4A22-CAA2-4F91-3E63-B8B82653D20C}"/>
              </a:ext>
            </a:extLst>
          </p:cNvPr>
          <p:cNvSpPr/>
          <p:nvPr/>
        </p:nvSpPr>
        <p:spPr>
          <a:xfrm rot="10800000">
            <a:off x="2157829" y="6005349"/>
            <a:ext cx="630798" cy="26108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10BC74F1-B070-12DF-8D34-F1C94958027F}"/>
              </a:ext>
            </a:extLst>
          </p:cNvPr>
          <p:cNvSpPr/>
          <p:nvPr/>
        </p:nvSpPr>
        <p:spPr>
          <a:xfrm>
            <a:off x="2459222" y="3856774"/>
            <a:ext cx="630798" cy="261085"/>
          </a:xfrm>
          <a:prstGeom prst="lef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5B6BC25B-9115-3D65-D2F9-309CA05627A5}"/>
              </a:ext>
            </a:extLst>
          </p:cNvPr>
          <p:cNvSpPr txBox="1"/>
          <p:nvPr/>
        </p:nvSpPr>
        <p:spPr>
          <a:xfrm>
            <a:off x="4813762" y="4603486"/>
            <a:ext cx="946387" cy="4154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50" b="1">
                <a:solidFill>
                  <a:srgbClr val="ED77F9"/>
                </a:solidFill>
              </a:rPr>
              <a:t>Inconsistent triad</a:t>
            </a:r>
            <a:endParaRPr lang="en-GB" sz="1050" b="1">
              <a:solidFill>
                <a:srgbClr val="ED77F9"/>
              </a:solidFill>
              <a:ea typeface="Calibri"/>
              <a:cs typeface="Calibri"/>
            </a:endParaRPr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3F887A78-C115-2DBC-7971-E6131F19A77F}"/>
              </a:ext>
            </a:extLst>
          </p:cNvPr>
          <p:cNvCxnSpPr>
            <a:cxnSpLocks/>
          </p:cNvCxnSpPr>
          <p:nvPr/>
        </p:nvCxnSpPr>
        <p:spPr>
          <a:xfrm>
            <a:off x="4062635" y="3815125"/>
            <a:ext cx="0" cy="54652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D509D383-07E3-02E6-593E-9201C93B45FC}"/>
              </a:ext>
            </a:extLst>
          </p:cNvPr>
          <p:cNvSpPr txBox="1"/>
          <p:nvPr/>
        </p:nvSpPr>
        <p:spPr>
          <a:xfrm>
            <a:off x="4780502" y="2710961"/>
            <a:ext cx="983403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bg2">
                    <a:lumMod val="25000"/>
                  </a:schemeClr>
                </a:solidFill>
                <a:ea typeface="Calibri"/>
                <a:cs typeface="Calibri"/>
              </a:rPr>
              <a:t>Near Death Experience</a:t>
            </a:r>
          </a:p>
        </p:txBody>
      </p: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657A01D9-CF33-7528-5130-69E1BB9F2716}"/>
              </a:ext>
            </a:extLst>
          </p:cNvPr>
          <p:cNvCxnSpPr/>
          <p:nvPr/>
        </p:nvCxnSpPr>
        <p:spPr>
          <a:xfrm flipV="1">
            <a:off x="4366489" y="3070328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>
            <a:extLst>
              <a:ext uri="{FF2B5EF4-FFF2-40B4-BE49-F238E27FC236}">
                <a16:creationId xmlns:a16="http://schemas.microsoft.com/office/drawing/2014/main" id="{118622AE-C063-7C51-73E5-2473D27F8FD4}"/>
              </a:ext>
            </a:extLst>
          </p:cNvPr>
          <p:cNvSpPr txBox="1"/>
          <p:nvPr/>
        </p:nvSpPr>
        <p:spPr>
          <a:xfrm rot="-10800000" flipV="1">
            <a:off x="3368850" y="2723079"/>
            <a:ext cx="1645563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bg2">
                    <a:lumMod val="25000"/>
                  </a:schemeClr>
                </a:solidFill>
                <a:ea typeface="Calibri"/>
                <a:cs typeface="Calibri"/>
              </a:rPr>
              <a:t>Mystical experience</a:t>
            </a:r>
          </a:p>
        </p:txBody>
      </p: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26F76E92-FFE6-5BA7-7B6E-AF7CCD112ED3}"/>
              </a:ext>
            </a:extLst>
          </p:cNvPr>
          <p:cNvCxnSpPr>
            <a:cxnSpLocks/>
          </p:cNvCxnSpPr>
          <p:nvPr/>
        </p:nvCxnSpPr>
        <p:spPr>
          <a:xfrm flipV="1">
            <a:off x="5199855" y="3168627"/>
            <a:ext cx="28894" cy="6203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>
            <a:extLst>
              <a:ext uri="{FF2B5EF4-FFF2-40B4-BE49-F238E27FC236}">
                <a16:creationId xmlns:a16="http://schemas.microsoft.com/office/drawing/2014/main" id="{688D76BD-906E-221C-86FD-DD1DAACE6921}"/>
              </a:ext>
            </a:extLst>
          </p:cNvPr>
          <p:cNvSpPr txBox="1"/>
          <p:nvPr/>
        </p:nvSpPr>
        <p:spPr>
          <a:xfrm>
            <a:off x="4730293" y="4224794"/>
            <a:ext cx="115030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ED77F9"/>
                </a:solidFill>
              </a:rPr>
              <a:t>Job and suffering</a:t>
            </a:r>
            <a:endParaRPr lang="en-GB" sz="1200" b="1">
              <a:solidFill>
                <a:srgbClr val="ED77F9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7F5279D9-6C6B-35D1-A17E-AAD28FBE862F}"/>
              </a:ext>
            </a:extLst>
          </p:cNvPr>
          <p:cNvSpPr txBox="1"/>
          <p:nvPr/>
        </p:nvSpPr>
        <p:spPr>
          <a:xfrm rot="20548098">
            <a:off x="702122" y="5038079"/>
            <a:ext cx="13862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chemeClr val="accent4">
                    <a:lumMod val="50000"/>
                  </a:schemeClr>
                </a:solidFill>
              </a:rPr>
              <a:t>Equality in Sikhism</a:t>
            </a:r>
          </a:p>
        </p:txBody>
      </p: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86A424-B61A-7AC3-E45A-EBC4F6EBD476}"/>
              </a:ext>
            </a:extLst>
          </p:cNvPr>
          <p:cNvCxnSpPr>
            <a:cxnSpLocks/>
          </p:cNvCxnSpPr>
          <p:nvPr/>
        </p:nvCxnSpPr>
        <p:spPr>
          <a:xfrm flipH="1">
            <a:off x="262715" y="7020438"/>
            <a:ext cx="529363" cy="193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9576DF2D-00EE-CE5A-3914-149C24F1F872}"/>
              </a:ext>
            </a:extLst>
          </p:cNvPr>
          <p:cNvCxnSpPr>
            <a:cxnSpLocks/>
          </p:cNvCxnSpPr>
          <p:nvPr/>
        </p:nvCxnSpPr>
        <p:spPr>
          <a:xfrm flipH="1" flipV="1">
            <a:off x="1503106" y="5208023"/>
            <a:ext cx="24011" cy="5860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FC16C0B5-106B-6BB3-3401-C1AAC6886C36}"/>
              </a:ext>
            </a:extLst>
          </p:cNvPr>
          <p:cNvCxnSpPr>
            <a:cxnSpLocks/>
          </p:cNvCxnSpPr>
          <p:nvPr/>
        </p:nvCxnSpPr>
        <p:spPr>
          <a:xfrm>
            <a:off x="1386624" y="5935897"/>
            <a:ext cx="137419" cy="5988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>
            <a:extLst>
              <a:ext uri="{FF2B5EF4-FFF2-40B4-BE49-F238E27FC236}">
                <a16:creationId xmlns:a16="http://schemas.microsoft.com/office/drawing/2014/main" id="{6318222D-F6E2-8491-E75A-EE1EB8D246EF}"/>
              </a:ext>
            </a:extLst>
          </p:cNvPr>
          <p:cNvSpPr txBox="1"/>
          <p:nvPr/>
        </p:nvSpPr>
        <p:spPr>
          <a:xfrm>
            <a:off x="1570991" y="6381820"/>
            <a:ext cx="522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50000"/>
                  </a:schemeClr>
                </a:solidFill>
              </a:rPr>
              <a:t>Sewa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1AF14750-F2CC-8FAE-BC8C-2E9BB23C26EA}"/>
              </a:ext>
            </a:extLst>
          </p:cNvPr>
          <p:cNvSpPr txBox="1"/>
          <p:nvPr/>
        </p:nvSpPr>
        <p:spPr>
          <a:xfrm rot="1058082">
            <a:off x="1488354" y="7181755"/>
            <a:ext cx="593560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6000"/>
                  </a:schemeClr>
                </a:solidFill>
                <a:ea typeface="Calibri"/>
                <a:cs typeface="Calibri"/>
              </a:rPr>
              <a:t>Trinity</a:t>
            </a:r>
          </a:p>
        </p:txBody>
      </p:sp>
      <p:pic>
        <p:nvPicPr>
          <p:cNvPr id="171" name="Picture 170">
            <a:extLst>
              <a:ext uri="{FF2B5EF4-FFF2-40B4-BE49-F238E27FC236}">
                <a16:creationId xmlns:a16="http://schemas.microsoft.com/office/drawing/2014/main" id="{80F13C4A-715B-7656-4F3A-7C25C1ED6A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845" y="8705111"/>
            <a:ext cx="661078" cy="646332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4248296D-3E2B-00BD-CDA0-3D64B30D2C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479" t="6836" r="7732"/>
          <a:stretch/>
        </p:blipFill>
        <p:spPr>
          <a:xfrm>
            <a:off x="6137735" y="6696889"/>
            <a:ext cx="529907" cy="515548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2571539C-48B6-02E0-9E19-A36B3C8CB4F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74" r="6022" b="537"/>
          <a:stretch/>
        </p:blipFill>
        <p:spPr>
          <a:xfrm>
            <a:off x="6197952" y="9460371"/>
            <a:ext cx="434559" cy="342257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BC771AAD-8631-0AA2-D3A3-A19FD66540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00" t="2883"/>
          <a:stretch/>
        </p:blipFill>
        <p:spPr>
          <a:xfrm>
            <a:off x="4283974" y="6216703"/>
            <a:ext cx="305354" cy="356844"/>
          </a:xfrm>
          <a:prstGeom prst="rect">
            <a:avLst/>
          </a:prstGeom>
        </p:spPr>
      </p:pic>
      <p:pic>
        <p:nvPicPr>
          <p:cNvPr id="216" name="Picture 215">
            <a:extLst>
              <a:ext uri="{FF2B5EF4-FFF2-40B4-BE49-F238E27FC236}">
                <a16:creationId xmlns:a16="http://schemas.microsoft.com/office/drawing/2014/main" id="{5CB2D383-5198-C0B3-8915-87A9D12F983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3445"/>
          <a:stretch/>
        </p:blipFill>
        <p:spPr>
          <a:xfrm>
            <a:off x="174089" y="239457"/>
            <a:ext cx="382729" cy="40099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5DD8DA6A-4810-56D5-6F16-153EDB6C7D40}"/>
              </a:ext>
            </a:extLst>
          </p:cNvPr>
          <p:cNvSpPr txBox="1"/>
          <p:nvPr/>
        </p:nvSpPr>
        <p:spPr>
          <a:xfrm rot="4920000">
            <a:off x="5279697" y="4550515"/>
            <a:ext cx="1804816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>
                <a:solidFill>
                  <a:schemeClr val="bg1"/>
                </a:solidFill>
                <a:ea typeface="Calibri"/>
                <a:cs typeface="Calibri"/>
              </a:rPr>
              <a:t>Suffering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47EB738-151E-B8DA-A003-30412CD9B6C9}"/>
              </a:ext>
            </a:extLst>
          </p:cNvPr>
          <p:cNvSpPr txBox="1"/>
          <p:nvPr/>
        </p:nvSpPr>
        <p:spPr>
          <a:xfrm>
            <a:off x="3491051" y="3552987"/>
            <a:ext cx="15292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ea typeface="Calibri"/>
                <a:cs typeface="Calibri"/>
              </a:rPr>
              <a:t>Knowing God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FD37355-EB70-BD7F-6D61-2C7172A9982B}"/>
              </a:ext>
            </a:extLst>
          </p:cNvPr>
          <p:cNvSpPr txBox="1"/>
          <p:nvPr/>
        </p:nvSpPr>
        <p:spPr>
          <a:xfrm>
            <a:off x="2934570" y="777725"/>
            <a:ext cx="1175899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New Testament</a:t>
            </a:r>
            <a:endParaRPr lang="en-US" err="1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EFA4F99-DAD8-8F83-1B28-A3BE7B908F0F}"/>
              </a:ext>
            </a:extLst>
          </p:cNvPr>
          <p:cNvSpPr txBox="1"/>
          <p:nvPr/>
        </p:nvSpPr>
        <p:spPr>
          <a:xfrm>
            <a:off x="1554503" y="674869"/>
            <a:ext cx="1036053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C000"/>
                </a:solidFill>
                <a:ea typeface="Calibri"/>
                <a:cs typeface="Calibri"/>
              </a:rPr>
              <a:t>Animal rights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DCBAC1-B571-06EF-37F7-B9DFBC5A8A2D}"/>
              </a:ext>
            </a:extLst>
          </p:cNvPr>
          <p:cNvSpPr txBox="1"/>
          <p:nvPr/>
        </p:nvSpPr>
        <p:spPr>
          <a:xfrm>
            <a:off x="1542860" y="2222877"/>
            <a:ext cx="112628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rgbClr val="FFC000"/>
                </a:solidFill>
              </a:rPr>
              <a:t>Stewardship/</a:t>
            </a:r>
            <a:endParaRPr lang="en-GB" sz="1200" b="1" dirty="0">
              <a:solidFill>
                <a:srgbClr val="FFC000"/>
              </a:solidFill>
              <a:ea typeface="Calibri"/>
              <a:cs typeface="Calibri"/>
            </a:endParaRPr>
          </a:p>
          <a:p>
            <a:pPr algn="ctr"/>
            <a:r>
              <a:rPr lang="en-GB" sz="1200" b="1" dirty="0">
                <a:solidFill>
                  <a:srgbClr val="FFC000"/>
                </a:solidFill>
              </a:rPr>
              <a:t>dominion</a:t>
            </a:r>
            <a:endParaRPr lang="en-GB" sz="1200" b="1" dirty="0">
              <a:solidFill>
                <a:srgbClr val="FFC000"/>
              </a:solidFill>
              <a:ea typeface="Calibri"/>
              <a:cs typeface="Calibri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6CEC9DD-4A62-D274-ABF6-3CF4E140F488}"/>
              </a:ext>
            </a:extLst>
          </p:cNvPr>
          <p:cNvSpPr txBox="1"/>
          <p:nvPr/>
        </p:nvSpPr>
        <p:spPr>
          <a:xfrm>
            <a:off x="540960" y="1000879"/>
            <a:ext cx="957698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solidFill>
                  <a:schemeClr val="accent6"/>
                </a:solidFill>
              </a:rPr>
              <a:t>Shariah Law</a:t>
            </a:r>
            <a:endParaRPr lang="en-GB" sz="1200" b="1" dirty="0">
              <a:solidFill>
                <a:schemeClr val="accent6"/>
              </a:solidFill>
              <a:ea typeface="Calibri"/>
              <a:cs typeface="Calibri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CFED0FB-E555-21B9-7190-32EE9066D98E}"/>
              </a:ext>
            </a:extLst>
          </p:cNvPr>
          <p:cNvSpPr txBox="1"/>
          <p:nvPr/>
        </p:nvSpPr>
        <p:spPr>
          <a:xfrm rot="16200000">
            <a:off x="-719817" y="3506969"/>
            <a:ext cx="157532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</a:rPr>
              <a:t>Vandana Shiva</a:t>
            </a:r>
            <a:endParaRPr lang="en-GB" sz="1200" b="1">
              <a:solidFill>
                <a:srgbClr val="0070C0"/>
              </a:solidFill>
              <a:ea typeface="Calibri"/>
              <a:cs typeface="Calibri"/>
            </a:endParaRP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BC40EFA-E02F-2B3D-A172-3BCB0663E1FA}"/>
              </a:ext>
            </a:extLst>
          </p:cNvPr>
          <p:cNvCxnSpPr>
            <a:cxnSpLocks/>
          </p:cNvCxnSpPr>
          <p:nvPr/>
        </p:nvCxnSpPr>
        <p:spPr>
          <a:xfrm>
            <a:off x="1825168" y="1756287"/>
            <a:ext cx="165100" cy="5004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369E4A74-AB9A-7954-E687-F6C35BC472E5}"/>
              </a:ext>
            </a:extLst>
          </p:cNvPr>
          <p:cNvCxnSpPr>
            <a:cxnSpLocks/>
          </p:cNvCxnSpPr>
          <p:nvPr/>
        </p:nvCxnSpPr>
        <p:spPr>
          <a:xfrm flipH="1">
            <a:off x="827226" y="3667744"/>
            <a:ext cx="275609" cy="7116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6FC6334E-856F-F6CB-3CCD-FDA11390AAA0}"/>
              </a:ext>
            </a:extLst>
          </p:cNvPr>
          <p:cNvSpPr txBox="1"/>
          <p:nvPr/>
        </p:nvSpPr>
        <p:spPr>
          <a:xfrm rot="1628861">
            <a:off x="178274" y="4250700"/>
            <a:ext cx="1065962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70C0"/>
                </a:solidFill>
                <a:ea typeface="Calibri"/>
                <a:cs typeface="Calibri"/>
              </a:rPr>
              <a:t>Bonhoeffer and pacifism</a:t>
            </a:r>
            <a:endParaRPr lang="en-GB" sz="1200" b="1">
              <a:solidFill>
                <a:srgbClr val="0070C0"/>
              </a:solidFill>
            </a:endParaRPr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id="{DB947498-AA87-7F9B-749D-3C34A63440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34446" y="8380155"/>
            <a:ext cx="522506" cy="439149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3846E9B1-87B1-B74F-770B-9BDEB91430E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3621" y="9252850"/>
            <a:ext cx="629663" cy="582320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EC0C11EC-17A6-55B7-770D-334D259BE6A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8581" y="8359408"/>
            <a:ext cx="357386" cy="255614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3CBB2CA0-04E7-8AFC-1256-558B33E81C3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341" y="4616658"/>
            <a:ext cx="481892" cy="676699"/>
          </a:xfrm>
          <a:prstGeom prst="rect">
            <a:avLst/>
          </a:prstGeom>
        </p:spPr>
      </p:pic>
      <p:sp>
        <p:nvSpPr>
          <p:cNvPr id="164" name="TextBox 163">
            <a:extLst>
              <a:ext uri="{FF2B5EF4-FFF2-40B4-BE49-F238E27FC236}">
                <a16:creationId xmlns:a16="http://schemas.microsoft.com/office/drawing/2014/main" id="{7227E401-D42C-8970-B934-8ED3DC9ECAE9}"/>
              </a:ext>
            </a:extLst>
          </p:cNvPr>
          <p:cNvSpPr txBox="1"/>
          <p:nvPr/>
        </p:nvSpPr>
        <p:spPr>
          <a:xfrm>
            <a:off x="3582108" y="1299069"/>
            <a:ext cx="1914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Christian Beliefs and teachings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4A2D3C44-A3E4-8E3E-5462-90F717C48B19}"/>
              </a:ext>
            </a:extLst>
          </p:cNvPr>
          <p:cNvSpPr txBox="1"/>
          <p:nvPr/>
        </p:nvSpPr>
        <p:spPr>
          <a:xfrm>
            <a:off x="3558209" y="635241"/>
            <a:ext cx="918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Incarnation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BF78FB49-7FC1-B35E-3BD2-3CCA1123D760}"/>
              </a:ext>
            </a:extLst>
          </p:cNvPr>
          <p:cNvSpPr txBox="1"/>
          <p:nvPr/>
        </p:nvSpPr>
        <p:spPr>
          <a:xfrm>
            <a:off x="4638308" y="936223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Crucifixion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1AE20B44-5C62-A2CA-134D-B44B54B6F589}"/>
              </a:ext>
            </a:extLst>
          </p:cNvPr>
          <p:cNvSpPr txBox="1"/>
          <p:nvPr/>
        </p:nvSpPr>
        <p:spPr>
          <a:xfrm>
            <a:off x="5371432" y="635726"/>
            <a:ext cx="9966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Resurrection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F79460A9-5E93-1B85-1883-3470F9E83016}"/>
              </a:ext>
            </a:extLst>
          </p:cNvPr>
          <p:cNvSpPr txBox="1"/>
          <p:nvPr/>
        </p:nvSpPr>
        <p:spPr>
          <a:xfrm>
            <a:off x="4985845" y="2291047"/>
            <a:ext cx="7725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Salvation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54D5DBF-E6F1-F079-B0B0-1ED6A7A34441}"/>
              </a:ext>
            </a:extLst>
          </p:cNvPr>
          <p:cNvSpPr txBox="1"/>
          <p:nvPr/>
        </p:nvSpPr>
        <p:spPr>
          <a:xfrm>
            <a:off x="4258000" y="761956"/>
            <a:ext cx="5935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>
                <a:solidFill>
                  <a:schemeClr val="accent2">
                    <a:lumMod val="75000"/>
                  </a:schemeClr>
                </a:solidFill>
              </a:rPr>
              <a:t>Trinity</a:t>
            </a:r>
          </a:p>
        </p:txBody>
      </p:sp>
      <p:cxnSp>
        <p:nvCxnSpPr>
          <p:cNvPr id="174" name="Straight Arrow Connector 173">
            <a:extLst>
              <a:ext uri="{FF2B5EF4-FFF2-40B4-BE49-F238E27FC236}">
                <a16:creationId xmlns:a16="http://schemas.microsoft.com/office/drawing/2014/main" id="{B2387590-C253-1FF4-17FA-4CC554BCAA62}"/>
              </a:ext>
            </a:extLst>
          </p:cNvPr>
          <p:cNvCxnSpPr>
            <a:cxnSpLocks/>
          </p:cNvCxnSpPr>
          <p:nvPr/>
        </p:nvCxnSpPr>
        <p:spPr>
          <a:xfrm flipV="1">
            <a:off x="5072883" y="1068971"/>
            <a:ext cx="0" cy="2660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B61BDFFC-7C61-511D-E327-55636A02818D}"/>
              </a:ext>
            </a:extLst>
          </p:cNvPr>
          <p:cNvCxnSpPr/>
          <p:nvPr/>
        </p:nvCxnSpPr>
        <p:spPr>
          <a:xfrm flipV="1">
            <a:off x="5730224" y="940023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EC70705B-485E-CCAA-0985-FA9A9D1A7536}"/>
              </a:ext>
            </a:extLst>
          </p:cNvPr>
          <p:cNvCxnSpPr>
            <a:cxnSpLocks/>
          </p:cNvCxnSpPr>
          <p:nvPr/>
        </p:nvCxnSpPr>
        <p:spPr>
          <a:xfrm flipV="1">
            <a:off x="4402140" y="940251"/>
            <a:ext cx="0" cy="3337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>
            <a:extLst>
              <a:ext uri="{FF2B5EF4-FFF2-40B4-BE49-F238E27FC236}">
                <a16:creationId xmlns:a16="http://schemas.microsoft.com/office/drawing/2014/main" id="{A58A5665-0177-0D7A-A468-9F21A10A7E87}"/>
              </a:ext>
            </a:extLst>
          </p:cNvPr>
          <p:cNvCxnSpPr>
            <a:cxnSpLocks/>
            <a:endCxn id="38" idx="0"/>
          </p:cNvCxnSpPr>
          <p:nvPr/>
        </p:nvCxnSpPr>
        <p:spPr>
          <a:xfrm>
            <a:off x="4531551" y="1878344"/>
            <a:ext cx="4280" cy="2838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83">
            <a:extLst>
              <a:ext uri="{FF2B5EF4-FFF2-40B4-BE49-F238E27FC236}">
                <a16:creationId xmlns:a16="http://schemas.microsoft.com/office/drawing/2014/main" id="{C2E2FC0B-9316-3E6C-C7BF-FB800B0FBF31}"/>
              </a:ext>
            </a:extLst>
          </p:cNvPr>
          <p:cNvCxnSpPr>
            <a:cxnSpLocks/>
          </p:cNvCxnSpPr>
          <p:nvPr/>
        </p:nvCxnSpPr>
        <p:spPr>
          <a:xfrm>
            <a:off x="5462285" y="1782840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9" name="Picture 188">
            <a:extLst>
              <a:ext uri="{FF2B5EF4-FFF2-40B4-BE49-F238E27FC236}">
                <a16:creationId xmlns:a16="http://schemas.microsoft.com/office/drawing/2014/main" id="{4E69A887-262D-2000-FA13-66AE0CBE915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29859" y="852504"/>
            <a:ext cx="557830" cy="587189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65868C25-3D52-CE79-6959-2428BB6046B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98464" y="2056476"/>
            <a:ext cx="524756" cy="468532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5B9552B2-2852-5520-6B28-BDDEE475DDE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176349" y="10701"/>
            <a:ext cx="660176" cy="66017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F879D3C-64CD-98AF-2C4D-0B969E0476D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57277" y="5182456"/>
            <a:ext cx="295318" cy="343412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3848F57-1BDE-2505-A6D7-2F382621956E}"/>
              </a:ext>
            </a:extLst>
          </p:cNvPr>
          <p:cNvCxnSpPr>
            <a:cxnSpLocks/>
          </p:cNvCxnSpPr>
          <p:nvPr/>
        </p:nvCxnSpPr>
        <p:spPr>
          <a:xfrm>
            <a:off x="1343720" y="3815768"/>
            <a:ext cx="29191" cy="368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E95F55DC-7669-F029-6457-D8BF38055FC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01839" y="5772143"/>
            <a:ext cx="470328" cy="34029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A528D56-D1E8-8B4B-3A7A-780158F9503F}"/>
              </a:ext>
            </a:extLst>
          </p:cNvPr>
          <p:cNvSpPr txBox="1"/>
          <p:nvPr/>
        </p:nvSpPr>
        <p:spPr>
          <a:xfrm>
            <a:off x="1674082" y="7802237"/>
            <a:ext cx="154916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>
                <a:solidFill>
                  <a:srgbClr val="FFFFFF"/>
                </a:solidFill>
                <a:ea typeface="Calibri"/>
                <a:cs typeface="Calibri"/>
              </a:rPr>
              <a:t>Prophethood</a:t>
            </a:r>
            <a:endParaRPr lang="en-US" sz="1600">
              <a:solidFill>
                <a:srgbClr val="FFFFFF"/>
              </a:solidFill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24839EE2-5F5F-33CB-E632-86215F855AD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93749" y="5112397"/>
            <a:ext cx="294295" cy="269249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5F8CAF8D-1E57-2749-3F49-79CC8129D179}"/>
              </a:ext>
            </a:extLst>
          </p:cNvPr>
          <p:cNvCxnSpPr>
            <a:cxnSpLocks/>
          </p:cNvCxnSpPr>
          <p:nvPr/>
        </p:nvCxnSpPr>
        <p:spPr>
          <a:xfrm>
            <a:off x="4699393" y="6132579"/>
            <a:ext cx="0" cy="36003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8C23D86C-DB7C-D811-99D9-FC7F97F14FC7}"/>
              </a:ext>
            </a:extLst>
          </p:cNvPr>
          <p:cNvSpPr txBox="1"/>
          <p:nvPr/>
        </p:nvSpPr>
        <p:spPr>
          <a:xfrm>
            <a:off x="4439668" y="6446678"/>
            <a:ext cx="102296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00B050"/>
                </a:solidFill>
                <a:ea typeface="Calibri"/>
                <a:cs typeface="Calibri"/>
              </a:rPr>
              <a:t>Abrahamic Faiths</a:t>
            </a:r>
            <a:endParaRPr lang="en-US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30F432B0-886B-40D1-9947-9C35E1A3316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369732" y="6602986"/>
            <a:ext cx="337448" cy="285756"/>
          </a:xfrm>
          <a:prstGeom prst="rect">
            <a:avLst/>
          </a:prstGeom>
        </p:spPr>
      </p:pic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D98B6ED-9B29-21FE-3D4D-7CF482F008D3}"/>
              </a:ext>
            </a:extLst>
          </p:cNvPr>
          <p:cNvCxnSpPr>
            <a:cxnSpLocks/>
          </p:cNvCxnSpPr>
          <p:nvPr/>
        </p:nvCxnSpPr>
        <p:spPr>
          <a:xfrm>
            <a:off x="3284287" y="6120086"/>
            <a:ext cx="0" cy="2393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46133CD2-0749-9708-E1D0-5BA6917EF044}"/>
              </a:ext>
            </a:extLst>
          </p:cNvPr>
          <p:cNvSpPr txBox="1"/>
          <p:nvPr/>
        </p:nvSpPr>
        <p:spPr>
          <a:xfrm>
            <a:off x="2643764" y="6300543"/>
            <a:ext cx="1228077" cy="6001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>
                <a:solidFill>
                  <a:schemeClr val="accent1">
                    <a:lumMod val="76000"/>
                  </a:schemeClr>
                </a:solidFill>
                <a:ea typeface="Calibri"/>
                <a:cs typeface="Calibri"/>
              </a:rPr>
              <a:t>Ancient &amp; modern philosophers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8A008F4-1506-FDD1-4F49-E00CB876BE3E}"/>
              </a:ext>
            </a:extLst>
          </p:cNvPr>
          <p:cNvSpPr txBox="1"/>
          <p:nvPr/>
        </p:nvSpPr>
        <p:spPr>
          <a:xfrm rot="20040000">
            <a:off x="4677366" y="5151075"/>
            <a:ext cx="1077533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FFC000"/>
                </a:solidFill>
                <a:ea typeface="Calibri"/>
                <a:cs typeface="Calibri"/>
              </a:rPr>
              <a:t>Dhamma</a:t>
            </a: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76DB9B89-F747-B2A7-E191-79F7A7188582}"/>
              </a:ext>
            </a:extLst>
          </p:cNvPr>
          <p:cNvCxnSpPr>
            <a:cxnSpLocks/>
          </p:cNvCxnSpPr>
          <p:nvPr/>
        </p:nvCxnSpPr>
        <p:spPr>
          <a:xfrm flipH="1">
            <a:off x="3622656" y="3979676"/>
            <a:ext cx="98754" cy="18451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374F2E20-FC0A-5ADC-0268-8EA7C65045FB}"/>
              </a:ext>
            </a:extLst>
          </p:cNvPr>
          <p:cNvSpPr txBox="1"/>
          <p:nvPr/>
        </p:nvSpPr>
        <p:spPr>
          <a:xfrm>
            <a:off x="4253288" y="4127807"/>
            <a:ext cx="913467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50" b="1">
                <a:solidFill>
                  <a:schemeClr val="bg2">
                    <a:lumMod val="25000"/>
                  </a:schemeClr>
                </a:solidFill>
              </a:rPr>
              <a:t>Sufism</a:t>
            </a:r>
            <a:endParaRPr 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2B153B1E-10BE-5B34-124E-FB2C964E3667}"/>
              </a:ext>
            </a:extLst>
          </p:cNvPr>
          <p:cNvSpPr txBox="1"/>
          <p:nvPr/>
        </p:nvSpPr>
        <p:spPr>
          <a:xfrm>
            <a:off x="3759477" y="4281389"/>
            <a:ext cx="836658" cy="4154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50" b="1">
                <a:solidFill>
                  <a:schemeClr val="bg2">
                    <a:lumMod val="25000"/>
                  </a:schemeClr>
                </a:solidFill>
                <a:ea typeface="Calibri"/>
                <a:cs typeface="Calibri"/>
              </a:rPr>
              <a:t>St Bernadette</a:t>
            </a:r>
          </a:p>
        </p:txBody>
      </p: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48D088A0-B008-CDE0-E99F-2296FDCA2232}"/>
              </a:ext>
            </a:extLst>
          </p:cNvPr>
          <p:cNvCxnSpPr>
            <a:cxnSpLocks/>
          </p:cNvCxnSpPr>
          <p:nvPr/>
        </p:nvCxnSpPr>
        <p:spPr>
          <a:xfrm flipH="1">
            <a:off x="5245692" y="3869974"/>
            <a:ext cx="32917" cy="3490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4F214683-4385-678F-214E-4E0152ED36F3}"/>
              </a:ext>
            </a:extLst>
          </p:cNvPr>
          <p:cNvCxnSpPr>
            <a:cxnSpLocks/>
          </p:cNvCxnSpPr>
          <p:nvPr/>
        </p:nvCxnSpPr>
        <p:spPr>
          <a:xfrm flipH="1">
            <a:off x="4761563" y="3859004"/>
            <a:ext cx="175564" cy="3051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DF994C24-6B21-2497-EFB6-E6591B6C78AA}"/>
              </a:ext>
            </a:extLst>
          </p:cNvPr>
          <p:cNvSpPr txBox="1"/>
          <p:nvPr/>
        </p:nvSpPr>
        <p:spPr>
          <a:xfrm>
            <a:off x="3264824" y="4116837"/>
            <a:ext cx="650121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50" b="1">
                <a:solidFill>
                  <a:schemeClr val="bg2">
                    <a:lumMod val="25000"/>
                  </a:schemeClr>
                </a:solidFill>
                <a:ea typeface="Calibri"/>
                <a:cs typeface="Calibri"/>
              </a:rPr>
              <a:t>Atman</a:t>
            </a:r>
          </a:p>
        </p:txBody>
      </p:sp>
      <p:pic>
        <p:nvPicPr>
          <p:cNvPr id="102" name="Graphic 101" descr="HanukkahÂ Menorah with solid fill">
            <a:extLst>
              <a:ext uri="{FF2B5EF4-FFF2-40B4-BE49-F238E27FC236}">
                <a16:creationId xmlns:a16="http://schemas.microsoft.com/office/drawing/2014/main" id="{A60DB33C-C976-EE51-332A-7F00CD651C1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477291" y="6676479"/>
            <a:ext cx="387932" cy="354927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13F57E18-25E0-3247-F96D-D37C35544A45}"/>
              </a:ext>
            </a:extLst>
          </p:cNvPr>
          <p:cNvSpPr txBox="1"/>
          <p:nvPr/>
        </p:nvSpPr>
        <p:spPr>
          <a:xfrm>
            <a:off x="280221" y="8092449"/>
            <a:ext cx="1367139" cy="339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0AF010B-7628-9ED4-D8C7-A3A3D189C961}"/>
              </a:ext>
            </a:extLst>
          </p:cNvPr>
          <p:cNvSpPr txBox="1"/>
          <p:nvPr/>
        </p:nvSpPr>
        <p:spPr>
          <a:xfrm rot="16200000">
            <a:off x="207466" y="6459914"/>
            <a:ext cx="10614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Dharma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DB35124A-393A-5A46-C99A-35B92C23FB18}"/>
              </a:ext>
            </a:extLst>
          </p:cNvPr>
          <p:cNvSpPr txBox="1"/>
          <p:nvPr/>
        </p:nvSpPr>
        <p:spPr>
          <a:xfrm rot="-2460000">
            <a:off x="832921" y="5492148"/>
            <a:ext cx="103797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Social Justice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3C829071-81AA-27E2-560A-0E3ACAEF1C12}"/>
              </a:ext>
            </a:extLst>
          </p:cNvPr>
          <p:cNvSpPr txBox="1"/>
          <p:nvPr/>
        </p:nvSpPr>
        <p:spPr>
          <a:xfrm rot="5640000">
            <a:off x="-22960" y="2302657"/>
            <a:ext cx="1707093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>
                <a:solidFill>
                  <a:schemeClr val="bg1"/>
                </a:solidFill>
                <a:ea typeface="Calibri"/>
                <a:cs typeface="Calibri"/>
              </a:rPr>
              <a:t>Religious Law</a:t>
            </a:r>
          </a:p>
        </p:txBody>
      </p: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3F13540B-6367-C868-73F9-0F46722E3989}"/>
              </a:ext>
            </a:extLst>
          </p:cNvPr>
          <p:cNvCxnSpPr>
            <a:cxnSpLocks/>
          </p:cNvCxnSpPr>
          <p:nvPr/>
        </p:nvCxnSpPr>
        <p:spPr>
          <a:xfrm flipV="1">
            <a:off x="4374982" y="7289873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F0633276-2D23-0B8B-C62C-C3681DA1C7AA}"/>
              </a:ext>
            </a:extLst>
          </p:cNvPr>
          <p:cNvSpPr txBox="1"/>
          <p:nvPr/>
        </p:nvSpPr>
        <p:spPr>
          <a:xfrm>
            <a:off x="2273917" y="1321987"/>
            <a:ext cx="160630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  <a:ea typeface="Calibri"/>
                <a:cs typeface="Calibri"/>
              </a:rPr>
              <a:t>M</a:t>
            </a:r>
            <a:r>
              <a:rPr lang="en-GB" sz="1200">
                <a:solidFill>
                  <a:schemeClr val="bg1"/>
                </a:solidFill>
                <a:ea typeface="Calibri"/>
                <a:cs typeface="Calibri"/>
              </a:rPr>
              <a:t>atriarchs of the Bible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E57CC684-5293-CDAD-32EF-6ACA9F54A773}"/>
              </a:ext>
            </a:extLst>
          </p:cNvPr>
          <p:cNvSpPr txBox="1"/>
          <p:nvPr/>
        </p:nvSpPr>
        <p:spPr>
          <a:xfrm>
            <a:off x="3896251" y="7027027"/>
            <a:ext cx="1013279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7030A0"/>
                </a:solidFill>
                <a:ea typeface="Calibri"/>
                <a:cs typeface="Calibri"/>
              </a:rPr>
              <a:t>Aristotle</a:t>
            </a:r>
          </a:p>
        </p:txBody>
      </p: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D8A51F92-C898-ED5A-84A0-DC7AAA63AC13}"/>
              </a:ext>
            </a:extLst>
          </p:cNvPr>
          <p:cNvCxnSpPr>
            <a:cxnSpLocks/>
          </p:cNvCxnSpPr>
          <p:nvPr/>
        </p:nvCxnSpPr>
        <p:spPr>
          <a:xfrm>
            <a:off x="2289139" y="8210035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>
            <a:extLst>
              <a:ext uri="{FF2B5EF4-FFF2-40B4-BE49-F238E27FC236}">
                <a16:creationId xmlns:a16="http://schemas.microsoft.com/office/drawing/2014/main" id="{717A37A8-8747-1BB2-6385-DFB90A8A76AF}"/>
              </a:ext>
            </a:extLst>
          </p:cNvPr>
          <p:cNvCxnSpPr>
            <a:cxnSpLocks/>
          </p:cNvCxnSpPr>
          <p:nvPr/>
        </p:nvCxnSpPr>
        <p:spPr>
          <a:xfrm flipH="1">
            <a:off x="2581881" y="8197302"/>
            <a:ext cx="12723" cy="7573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8" name="Picture 147">
            <a:extLst>
              <a:ext uri="{FF2B5EF4-FFF2-40B4-BE49-F238E27FC236}">
                <a16:creationId xmlns:a16="http://schemas.microsoft.com/office/drawing/2014/main" id="{24808941-68EE-5B24-4929-36085FE4F8B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056006" y="2623317"/>
            <a:ext cx="323619" cy="304800"/>
          </a:xfrm>
          <a:prstGeom prst="rect">
            <a:avLst/>
          </a:prstGeom>
        </p:spPr>
      </p:pic>
      <p:sp>
        <p:nvSpPr>
          <p:cNvPr id="150" name="TextBox 149">
            <a:extLst>
              <a:ext uri="{FF2B5EF4-FFF2-40B4-BE49-F238E27FC236}">
                <a16:creationId xmlns:a16="http://schemas.microsoft.com/office/drawing/2014/main" id="{3895EB57-8844-A49B-4DFD-0A40B71464E7}"/>
              </a:ext>
            </a:extLst>
          </p:cNvPr>
          <p:cNvSpPr txBox="1"/>
          <p:nvPr/>
        </p:nvSpPr>
        <p:spPr>
          <a:xfrm>
            <a:off x="2250689" y="8960739"/>
            <a:ext cx="76412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400">
                <a:solidFill>
                  <a:srgbClr val="0070C0"/>
                </a:solidFill>
                <a:ea typeface="Calibri"/>
                <a:cs typeface="Calibri"/>
              </a:rPr>
              <a:t>Adam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C20A7C53-BDB2-2C22-645E-7FD9FB42833E}"/>
              </a:ext>
            </a:extLst>
          </p:cNvPr>
          <p:cNvSpPr txBox="1"/>
          <p:nvPr/>
        </p:nvSpPr>
        <p:spPr>
          <a:xfrm>
            <a:off x="4191750" y="5622911"/>
            <a:ext cx="9169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Jesus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7C7EEF79-1523-989E-5257-899D2A1224D1}"/>
              </a:ext>
            </a:extLst>
          </p:cNvPr>
          <p:cNvSpPr txBox="1"/>
          <p:nvPr/>
        </p:nvSpPr>
        <p:spPr>
          <a:xfrm>
            <a:off x="1552600" y="9113531"/>
            <a:ext cx="76412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400">
                <a:solidFill>
                  <a:srgbClr val="0070C0"/>
                </a:solidFill>
                <a:ea typeface="Calibri"/>
                <a:cs typeface="Calibri"/>
              </a:rPr>
              <a:t>David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070AFEFE-14E4-23AE-25BE-8527F1E6542F}"/>
              </a:ext>
            </a:extLst>
          </p:cNvPr>
          <p:cNvSpPr txBox="1"/>
          <p:nvPr/>
        </p:nvSpPr>
        <p:spPr>
          <a:xfrm>
            <a:off x="1870789" y="8718818"/>
            <a:ext cx="76412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400">
                <a:solidFill>
                  <a:srgbClr val="0070C0"/>
                </a:solidFill>
                <a:ea typeface="Calibri"/>
                <a:cs typeface="Calibri"/>
              </a:rPr>
              <a:t>Moses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B7BC98EC-CF0A-95F4-AAF3-4D865D97D026}"/>
              </a:ext>
            </a:extLst>
          </p:cNvPr>
          <p:cNvSpPr txBox="1"/>
          <p:nvPr/>
        </p:nvSpPr>
        <p:spPr>
          <a:xfrm>
            <a:off x="2252595" y="7025377"/>
            <a:ext cx="110766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solidFill>
                  <a:srgbClr val="0070C0"/>
                </a:solidFill>
                <a:ea typeface="Calibri"/>
                <a:cs typeface="Calibri"/>
              </a:rPr>
              <a:t>Isaac and Ismail</a:t>
            </a:r>
            <a:endParaRPr lang="en-US" sz="1200"/>
          </a:p>
        </p:txBody>
      </p: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AE37B930-56FE-B26E-FA14-D9B629DE636E}"/>
              </a:ext>
            </a:extLst>
          </p:cNvPr>
          <p:cNvCxnSpPr>
            <a:cxnSpLocks/>
          </p:cNvCxnSpPr>
          <p:nvPr/>
        </p:nvCxnSpPr>
        <p:spPr>
          <a:xfrm flipH="1" flipV="1">
            <a:off x="2771077" y="7425678"/>
            <a:ext cx="12724" cy="4014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85410BE1-8BF3-5DE8-5717-950C12C0F047}"/>
              </a:ext>
            </a:extLst>
          </p:cNvPr>
          <p:cNvCxnSpPr>
            <a:cxnSpLocks/>
          </p:cNvCxnSpPr>
          <p:nvPr/>
        </p:nvCxnSpPr>
        <p:spPr>
          <a:xfrm flipV="1">
            <a:off x="2235872" y="7299914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>
            <a:extLst>
              <a:ext uri="{FF2B5EF4-FFF2-40B4-BE49-F238E27FC236}">
                <a16:creationId xmlns:a16="http://schemas.microsoft.com/office/drawing/2014/main" id="{4FA98E6E-58A2-8B81-E2C5-4875E93DDD3E}"/>
              </a:ext>
            </a:extLst>
          </p:cNvPr>
          <p:cNvSpPr txBox="1"/>
          <p:nvPr/>
        </p:nvSpPr>
        <p:spPr>
          <a:xfrm>
            <a:off x="1657907" y="6833706"/>
            <a:ext cx="110766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solidFill>
                  <a:srgbClr val="0070C0"/>
                </a:solidFill>
                <a:ea typeface="Calibri"/>
                <a:cs typeface="Calibri"/>
              </a:rPr>
              <a:t>Muhammad</a:t>
            </a:r>
            <a:endParaRPr lang="en-US"/>
          </a:p>
          <a:p>
            <a:pPr algn="ctr"/>
            <a:r>
              <a:rPr lang="en-US" sz="1200">
                <a:solidFill>
                  <a:srgbClr val="0070C0"/>
                </a:solidFill>
                <a:ea typeface="Calibri"/>
                <a:cs typeface="Calibri"/>
              </a:rPr>
              <a:t>PBUH</a:t>
            </a:r>
          </a:p>
        </p:txBody>
      </p:sp>
      <p:cxnSp>
        <p:nvCxnSpPr>
          <p:cNvPr id="162" name="Straight Arrow Connector 161">
            <a:extLst>
              <a:ext uri="{FF2B5EF4-FFF2-40B4-BE49-F238E27FC236}">
                <a16:creationId xmlns:a16="http://schemas.microsoft.com/office/drawing/2014/main" id="{F53BBDFE-D666-A77F-8FFF-77BA44F6D1E4}"/>
              </a:ext>
            </a:extLst>
          </p:cNvPr>
          <p:cNvCxnSpPr>
            <a:cxnSpLocks/>
          </p:cNvCxnSpPr>
          <p:nvPr/>
        </p:nvCxnSpPr>
        <p:spPr>
          <a:xfrm flipV="1">
            <a:off x="6364813" y="3742040"/>
            <a:ext cx="120294" cy="4298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>
            <a:extLst>
              <a:ext uri="{FF2B5EF4-FFF2-40B4-BE49-F238E27FC236}">
                <a16:creationId xmlns:a16="http://schemas.microsoft.com/office/drawing/2014/main" id="{DCE6FD37-F5AA-420B-EBFC-FF7EF25DED17}"/>
              </a:ext>
            </a:extLst>
          </p:cNvPr>
          <p:cNvSpPr txBox="1"/>
          <p:nvPr/>
        </p:nvSpPr>
        <p:spPr>
          <a:xfrm rot="1140000">
            <a:off x="5724089" y="3207495"/>
            <a:ext cx="132692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solidFill>
                  <a:srgbClr val="ED77F9"/>
                </a:solidFill>
                <a:ea typeface="Calibri"/>
                <a:cs typeface="Calibri"/>
              </a:rPr>
              <a:t>Transcendence and Immanence</a:t>
            </a:r>
            <a:endParaRPr lang="en-GB" sz="1200">
              <a:solidFill>
                <a:srgbClr val="ED77F9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C83BB74-2600-4763-EF1A-97426C814B64}"/>
              </a:ext>
            </a:extLst>
          </p:cNvPr>
          <p:cNvSpPr txBox="1"/>
          <p:nvPr/>
        </p:nvSpPr>
        <p:spPr>
          <a:xfrm>
            <a:off x="639152" y="8745172"/>
            <a:ext cx="507575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4">
                    <a:lumMod val="75000"/>
                  </a:schemeClr>
                </a:solidFill>
                <a:ea typeface="Calibri"/>
                <a:cs typeface="Calibri"/>
              </a:rPr>
              <a:t>Pope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D013B0F-3FC0-6077-9B56-791B6D3E3E93}"/>
              </a:ext>
            </a:extLst>
          </p:cNvPr>
          <p:cNvCxnSpPr>
            <a:cxnSpLocks/>
          </p:cNvCxnSpPr>
          <p:nvPr/>
        </p:nvCxnSpPr>
        <p:spPr>
          <a:xfrm flipH="1">
            <a:off x="1087206" y="8061514"/>
            <a:ext cx="264571" cy="7257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B80C0B9F-6AF6-C7AA-66FD-91B328218D74}"/>
              </a:ext>
            </a:extLst>
          </p:cNvPr>
          <p:cNvSpPr txBox="1"/>
          <p:nvPr/>
        </p:nvSpPr>
        <p:spPr>
          <a:xfrm>
            <a:off x="16928" y="8324995"/>
            <a:ext cx="709168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4">
                    <a:lumMod val="75000"/>
                  </a:schemeClr>
                </a:solidFill>
                <a:ea typeface="Calibri"/>
                <a:cs typeface="Calibri"/>
              </a:rPr>
              <a:t>Quakers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BE134CC-E3E9-F914-EF4D-4983E77B15A0}"/>
              </a:ext>
            </a:extLst>
          </p:cNvPr>
          <p:cNvSpPr txBox="1"/>
          <p:nvPr/>
        </p:nvSpPr>
        <p:spPr>
          <a:xfrm>
            <a:off x="-100394" y="8541450"/>
            <a:ext cx="1122359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4">
                    <a:lumMod val="75000"/>
                  </a:schemeClr>
                </a:solidFill>
                <a:ea typeface="Calibri"/>
                <a:cs typeface="Calibri"/>
              </a:rPr>
              <a:t>Predestination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E1F9BEC-4E88-656A-CC5C-1F804CDD25DC}"/>
              </a:ext>
            </a:extLst>
          </p:cNvPr>
          <p:cNvSpPr txBox="1"/>
          <p:nvPr/>
        </p:nvSpPr>
        <p:spPr>
          <a:xfrm>
            <a:off x="-103109" y="7841153"/>
            <a:ext cx="89896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chemeClr val="accent4">
                    <a:lumMod val="75000"/>
                  </a:schemeClr>
                </a:solidFill>
                <a:ea typeface="Calibri"/>
                <a:cs typeface="Calibri"/>
              </a:rPr>
              <a:t>Anglicans Methodist</a:t>
            </a: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C4855314-CC2D-5914-3F70-FB963051AD95}"/>
              </a:ext>
            </a:extLst>
          </p:cNvPr>
          <p:cNvCxnSpPr>
            <a:cxnSpLocks/>
          </p:cNvCxnSpPr>
          <p:nvPr/>
        </p:nvCxnSpPr>
        <p:spPr>
          <a:xfrm flipH="1">
            <a:off x="693651" y="7641336"/>
            <a:ext cx="264571" cy="7257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7F0E3E52-C6DA-A617-DF6C-30035DDD1991}"/>
              </a:ext>
            </a:extLst>
          </p:cNvPr>
          <p:cNvCxnSpPr>
            <a:cxnSpLocks/>
          </p:cNvCxnSpPr>
          <p:nvPr/>
        </p:nvCxnSpPr>
        <p:spPr>
          <a:xfrm flipH="1">
            <a:off x="897328" y="7845059"/>
            <a:ext cx="264571" cy="7257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D2C3AF50-EF21-9867-01CA-FB249A09BFD0}"/>
              </a:ext>
            </a:extLst>
          </p:cNvPr>
          <p:cNvCxnSpPr>
            <a:cxnSpLocks/>
          </p:cNvCxnSpPr>
          <p:nvPr/>
        </p:nvCxnSpPr>
        <p:spPr>
          <a:xfrm flipH="1">
            <a:off x="261250" y="7463079"/>
            <a:ext cx="493594" cy="3946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529D923F-FE02-D448-72F1-7BDE6838E201}"/>
              </a:ext>
            </a:extLst>
          </p:cNvPr>
          <p:cNvCxnSpPr>
            <a:cxnSpLocks/>
          </p:cNvCxnSpPr>
          <p:nvPr/>
        </p:nvCxnSpPr>
        <p:spPr>
          <a:xfrm flipH="1" flipV="1">
            <a:off x="374040" y="6040613"/>
            <a:ext cx="284634" cy="23750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3F86A424-B61A-7AC3-E45A-EBC4F6EBD476}"/>
              </a:ext>
            </a:extLst>
          </p:cNvPr>
          <p:cNvCxnSpPr>
            <a:cxnSpLocks/>
          </p:cNvCxnSpPr>
          <p:nvPr/>
        </p:nvCxnSpPr>
        <p:spPr>
          <a:xfrm flipH="1" flipV="1">
            <a:off x="3711385" y="5082524"/>
            <a:ext cx="453023" cy="6809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8195263A-EAE2-30B7-ECDE-BEF67A221AB4}"/>
              </a:ext>
            </a:extLst>
          </p:cNvPr>
          <p:cNvSpPr txBox="1"/>
          <p:nvPr/>
        </p:nvSpPr>
        <p:spPr>
          <a:xfrm rot="16200000">
            <a:off x="-278624" y="7014962"/>
            <a:ext cx="7775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Pluralism</a:t>
            </a:r>
          </a:p>
        </p:txBody>
      </p:sp>
      <p:cxnSp>
        <p:nvCxnSpPr>
          <p:cNvPr id="133" name="Straight Arrow Connector 132">
            <a:extLst>
              <a:ext uri="{FF2B5EF4-FFF2-40B4-BE49-F238E27FC236}">
                <a16:creationId xmlns:a16="http://schemas.microsoft.com/office/drawing/2014/main" id="{968B70B8-4444-611B-DE1F-CBC76C11F1BC}"/>
              </a:ext>
            </a:extLst>
          </p:cNvPr>
          <p:cNvCxnSpPr>
            <a:cxnSpLocks/>
          </p:cNvCxnSpPr>
          <p:nvPr/>
        </p:nvCxnSpPr>
        <p:spPr>
          <a:xfrm flipH="1">
            <a:off x="307138" y="6681693"/>
            <a:ext cx="529363" cy="193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78177E01-C2C6-821A-5F2A-B2007BCAE595}"/>
              </a:ext>
            </a:extLst>
          </p:cNvPr>
          <p:cNvSpPr txBox="1"/>
          <p:nvPr/>
        </p:nvSpPr>
        <p:spPr>
          <a:xfrm rot="16200000">
            <a:off x="-403418" y="6500282"/>
            <a:ext cx="13070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Sanatana dharma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EBCFC626-1C7E-9706-13BA-10A3238D2C95}"/>
              </a:ext>
            </a:extLst>
          </p:cNvPr>
          <p:cNvSpPr txBox="1"/>
          <p:nvPr/>
        </p:nvSpPr>
        <p:spPr>
          <a:xfrm rot="19417526">
            <a:off x="88862" y="5683275"/>
            <a:ext cx="6947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Moksha</a:t>
            </a:r>
          </a:p>
        </p:txBody>
      </p: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EF390840-845F-664C-16B3-AE47C3ADF299}"/>
              </a:ext>
            </a:extLst>
          </p:cNvPr>
          <p:cNvCxnSpPr>
            <a:cxnSpLocks/>
          </p:cNvCxnSpPr>
          <p:nvPr/>
        </p:nvCxnSpPr>
        <p:spPr>
          <a:xfrm>
            <a:off x="1036125" y="6620795"/>
            <a:ext cx="23721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952BB48D-C33A-06A7-6DBD-9295B2B569DC}"/>
              </a:ext>
            </a:extLst>
          </p:cNvPr>
          <p:cNvSpPr txBox="1"/>
          <p:nvPr/>
        </p:nvSpPr>
        <p:spPr>
          <a:xfrm rot="3652452">
            <a:off x="1087752" y="6843651"/>
            <a:ext cx="64557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b="1" dirty="0">
                <a:solidFill>
                  <a:srgbClr val="00B050"/>
                </a:solidFill>
                <a:ea typeface="Calibri"/>
                <a:cs typeface="Calibri"/>
              </a:rPr>
              <a:t>Buddhist Dhamma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C6916F95-19BF-7983-AE6F-F71378E4B02C}"/>
              </a:ext>
            </a:extLst>
          </p:cNvPr>
          <p:cNvSpPr txBox="1"/>
          <p:nvPr/>
        </p:nvSpPr>
        <p:spPr>
          <a:xfrm>
            <a:off x="1052932" y="6502141"/>
            <a:ext cx="64557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b="1" dirty="0">
                <a:solidFill>
                  <a:srgbClr val="00B050"/>
                </a:solidFill>
                <a:ea typeface="Calibri"/>
                <a:cs typeface="Calibri"/>
              </a:rPr>
              <a:t>Sikh Dhamma</a:t>
            </a:r>
          </a:p>
        </p:txBody>
      </p:sp>
      <p:cxnSp>
        <p:nvCxnSpPr>
          <p:cNvPr id="185" name="Straight Arrow Connector 184">
            <a:extLst>
              <a:ext uri="{FF2B5EF4-FFF2-40B4-BE49-F238E27FC236}">
                <a16:creationId xmlns:a16="http://schemas.microsoft.com/office/drawing/2014/main" id="{C6094E14-ACA7-CB8B-7FFF-246B92D48A99}"/>
              </a:ext>
            </a:extLst>
          </p:cNvPr>
          <p:cNvCxnSpPr>
            <a:cxnSpLocks/>
          </p:cNvCxnSpPr>
          <p:nvPr/>
        </p:nvCxnSpPr>
        <p:spPr>
          <a:xfrm>
            <a:off x="1051779" y="7121746"/>
            <a:ext cx="23721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832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177</Words>
  <Application>Microsoft Office PowerPoint</Application>
  <PresentationFormat>A4 Paper (210x297 mm)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Fred Longworth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Edwards</dc:creator>
  <cp:lastModifiedBy>L Barker</cp:lastModifiedBy>
  <cp:revision>2</cp:revision>
  <cp:lastPrinted>2023-06-12T14:30:35Z</cp:lastPrinted>
  <dcterms:created xsi:type="dcterms:W3CDTF">2023-03-30T08:34:05Z</dcterms:created>
  <dcterms:modified xsi:type="dcterms:W3CDTF">2025-11-04T18:29:52Z</dcterms:modified>
</cp:coreProperties>
</file>