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546100" indent="-88900"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093788" indent="-179388"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641475" indent="-269875"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2187575" indent="-358775" algn="l" defTabSz="1093788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800080"/>
    <a:srgbClr val="00FF00"/>
    <a:srgbClr val="FFFF00"/>
    <a:srgbClr val="0000CC"/>
    <a:srgbClr val="00B050"/>
    <a:srgbClr val="144856"/>
    <a:srgbClr val="175A68"/>
    <a:srgbClr val="FE5E00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43141" autoAdjust="0"/>
  </p:normalViewPr>
  <p:slideViewPr>
    <p:cSldViewPr snapToGrid="0">
      <p:cViewPr>
        <p:scale>
          <a:sx n="140" d="100"/>
          <a:sy n="140" d="100"/>
        </p:scale>
        <p:origin x="558" y="-107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AEF942-B810-4E5A-A805-02DC204B1A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9011DA-E13E-402A-AA34-F8D4BED628E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CC9EC93-C4E7-4707-80D0-8E111B953678}" type="datetimeFigureOut">
              <a:rPr lang="en-US"/>
              <a:pPr>
                <a:defRPr/>
              </a:pPr>
              <a:t>2/4/2025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50D3FBC-A69B-48A6-BF1B-5E84B44045B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0C58AC6-3295-4713-A5AC-3F79DB6DB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AA308E-940F-452D-8BDE-043F48F239B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D0F657-F41D-4D24-815C-FE5A3E81D2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FDCE836-5079-49C5-B4A5-8750D28CD2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5138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0275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95413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60550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45610F-16BE-4A5D-AE85-CEC1FFF2E4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06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21" dirty="0"/>
          </a:p>
        </p:txBody>
      </p:sp>
      <p:sp>
        <p:nvSpPr>
          <p:cNvPr id="4100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093788" fontAlgn="base">
              <a:spcBef>
                <a:spcPct val="0"/>
              </a:spcBef>
              <a:spcAft>
                <a:spcPct val="0"/>
              </a:spcAft>
            </a:pPr>
            <a:fld id="{7294A11F-2CEE-4735-A4E9-83EFF8E8919C}" type="slidenum">
              <a:rPr lang="en-US" altLang="en-US" sz="1200" smtClean="0"/>
              <a:pPr defTabSz="1093788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A79E0-9E82-440F-8723-CCEE5E94C8A3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04ADA-0227-45D6-B063-183173E17F4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5114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509B3-1F83-4CFB-BE55-F2B4A244FB17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3FAB1-0424-4142-880C-A919D5A3685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564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9457E7-F2CF-4EA4-88DA-F623D4726651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D28407-A638-45BD-B304-A54A6355CEF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547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D58D5-51FC-4B56-9A40-9DC8865EFCBB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4CE91-776A-4F28-B3A1-C0EFDB5A25A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628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67EEA-10C6-4212-B578-219F6CB18A1E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27C91-AB47-4317-ADE7-6B597A2A7F5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7138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81EFB-3A84-4CE4-A754-8449081E5C71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54806-8E3A-433E-AFC3-7CCED696069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2118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B1462-0190-4AEC-8279-1A6B16526871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F9F9C-E0DA-4A10-819C-32A9241B730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6447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5D3A2-2A10-4C72-BCBE-DF87F7477351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6980B-6F9B-4085-9A53-0336B7206A9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2380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rtlCol="0">
            <a:normAutofit/>
          </a:bodyPr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472B7-DCB2-4CF1-91AD-348EC19D96AA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8DE6E-6F37-4389-8255-2AF86C5D694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4891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6C116-03B6-44E0-92A6-28B62D39C0DE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10F73-F3B0-4442-804C-5C2C550636A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9744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2D084-D7BF-4292-B88F-A1619DE4075F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4505D-CC13-41F0-B792-C41A8539D57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1990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7A724-3064-4A59-BC09-AAE1C5D2A4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DEC9A2-A5C8-44DA-8669-F51752098FA9}" type="datetimeFigureOut">
              <a:rPr lang="en-GB"/>
              <a:pPr>
                <a:defRPr/>
              </a:pPr>
              <a:t>04/02/2025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78F8E9-01E5-4EDF-9668-B009834DD6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00830-C125-4A43-B46B-46226C89B1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3BF43C1-681E-4486-AE72-BA2CF18171E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2pPr>
      <a:lvl3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3pPr>
      <a:lvl4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4pPr>
      <a:lvl5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2888" indent="-242888" algn="l" defTabSz="971550" rtl="0" eaLnBrk="0" fontAlgn="base" hangingPunct="0">
        <a:lnSpc>
          <a:spcPct val="90000"/>
        </a:lnSpc>
        <a:spcBef>
          <a:spcPts val="1063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78.png"/><Relationship Id="rId21" Type="http://schemas.openxmlformats.org/officeDocument/2006/relationships/image" Target="../media/image13.png"/><Relationship Id="rId42" Type="http://schemas.openxmlformats.org/officeDocument/2006/relationships/image" Target="../media/image27.png"/><Relationship Id="rId47" Type="http://schemas.openxmlformats.org/officeDocument/2006/relationships/image" Target="../media/image31.jpeg"/><Relationship Id="rId63" Type="http://schemas.openxmlformats.org/officeDocument/2006/relationships/image" Target="../media/image40.png"/><Relationship Id="rId68" Type="http://schemas.microsoft.com/office/2007/relationships/hdphoto" Target="../media/hdphoto23.wdp"/><Relationship Id="rId84" Type="http://schemas.microsoft.com/office/2007/relationships/hdphoto" Target="../media/hdphoto27.wdp"/><Relationship Id="rId89" Type="http://schemas.microsoft.com/office/2007/relationships/hdphoto" Target="../media/hdphoto29.wdp"/><Relationship Id="rId112" Type="http://schemas.openxmlformats.org/officeDocument/2006/relationships/image" Target="../media/image74.png"/><Relationship Id="rId16" Type="http://schemas.microsoft.com/office/2007/relationships/hdphoto" Target="../media/hdphoto4.wdp"/><Relationship Id="rId107" Type="http://schemas.openxmlformats.org/officeDocument/2006/relationships/image" Target="../media/image69.png"/><Relationship Id="rId11" Type="http://schemas.microsoft.com/office/2007/relationships/hdphoto" Target="../media/hdphoto3.wdp"/><Relationship Id="rId32" Type="http://schemas.microsoft.com/office/2007/relationships/hdphoto" Target="../media/hdphoto11.wdp"/><Relationship Id="rId37" Type="http://schemas.openxmlformats.org/officeDocument/2006/relationships/image" Target="../media/image23.jpeg"/><Relationship Id="rId53" Type="http://schemas.microsoft.com/office/2007/relationships/hdphoto" Target="../media/hdphoto17.wdp"/><Relationship Id="rId58" Type="http://schemas.openxmlformats.org/officeDocument/2006/relationships/image" Target="../media/image37.png"/><Relationship Id="rId74" Type="http://schemas.microsoft.com/office/2007/relationships/hdphoto" Target="../media/hdphoto25.wdp"/><Relationship Id="rId79" Type="http://schemas.openxmlformats.org/officeDocument/2006/relationships/image" Target="../media/image51.png"/><Relationship Id="rId102" Type="http://schemas.microsoft.com/office/2007/relationships/hdphoto" Target="../media/hdphoto34.wdp"/><Relationship Id="rId123" Type="http://schemas.openxmlformats.org/officeDocument/2006/relationships/image" Target="../media/image82.png"/><Relationship Id="rId128" Type="http://schemas.microsoft.com/office/2007/relationships/hdphoto" Target="../media/hdphoto42.wdp"/><Relationship Id="rId5" Type="http://schemas.openxmlformats.org/officeDocument/2006/relationships/image" Target="../media/image3.png"/><Relationship Id="rId90" Type="http://schemas.openxmlformats.org/officeDocument/2006/relationships/image" Target="../media/image59.png"/><Relationship Id="rId95" Type="http://schemas.openxmlformats.org/officeDocument/2006/relationships/image" Target="../media/image62.png"/><Relationship Id="rId22" Type="http://schemas.microsoft.com/office/2007/relationships/hdphoto" Target="../media/hdphoto7.wdp"/><Relationship Id="rId27" Type="http://schemas.microsoft.com/office/2007/relationships/hdphoto" Target="../media/hdphoto9.wdp"/><Relationship Id="rId43" Type="http://schemas.openxmlformats.org/officeDocument/2006/relationships/image" Target="../media/image28.png"/><Relationship Id="rId48" Type="http://schemas.openxmlformats.org/officeDocument/2006/relationships/image" Target="../media/image32.png"/><Relationship Id="rId64" Type="http://schemas.openxmlformats.org/officeDocument/2006/relationships/image" Target="../media/image41.png"/><Relationship Id="rId69" Type="http://schemas.openxmlformats.org/officeDocument/2006/relationships/image" Target="../media/image44.png"/><Relationship Id="rId113" Type="http://schemas.openxmlformats.org/officeDocument/2006/relationships/image" Target="../media/image75.png"/><Relationship Id="rId118" Type="http://schemas.microsoft.com/office/2007/relationships/hdphoto" Target="../media/hdphoto38.wdp"/><Relationship Id="rId80" Type="http://schemas.openxmlformats.org/officeDocument/2006/relationships/image" Target="../media/image52.png"/><Relationship Id="rId85" Type="http://schemas.openxmlformats.org/officeDocument/2006/relationships/image" Target="../media/image56.png"/><Relationship Id="rId12" Type="http://schemas.openxmlformats.org/officeDocument/2006/relationships/image" Target="../media/image7.gif"/><Relationship Id="rId17" Type="http://schemas.openxmlformats.org/officeDocument/2006/relationships/image" Target="../media/image11.png"/><Relationship Id="rId33" Type="http://schemas.openxmlformats.org/officeDocument/2006/relationships/image" Target="../media/image20.png"/><Relationship Id="rId38" Type="http://schemas.openxmlformats.org/officeDocument/2006/relationships/image" Target="../media/image24.jpeg"/><Relationship Id="rId59" Type="http://schemas.openxmlformats.org/officeDocument/2006/relationships/image" Target="../media/image38.png"/><Relationship Id="rId103" Type="http://schemas.openxmlformats.org/officeDocument/2006/relationships/image" Target="../media/image67.png"/><Relationship Id="rId108" Type="http://schemas.openxmlformats.org/officeDocument/2006/relationships/image" Target="../media/image70.png"/><Relationship Id="rId124" Type="http://schemas.microsoft.com/office/2007/relationships/hdphoto" Target="../media/hdphoto40.wdp"/><Relationship Id="rId129" Type="http://schemas.openxmlformats.org/officeDocument/2006/relationships/image" Target="../media/image85.png"/><Relationship Id="rId54" Type="http://schemas.openxmlformats.org/officeDocument/2006/relationships/image" Target="../media/image35.png"/><Relationship Id="rId70" Type="http://schemas.microsoft.com/office/2007/relationships/hdphoto" Target="../media/hdphoto24.wdp"/><Relationship Id="rId75" Type="http://schemas.openxmlformats.org/officeDocument/2006/relationships/image" Target="../media/image48.png"/><Relationship Id="rId91" Type="http://schemas.microsoft.com/office/2007/relationships/hdphoto" Target="../media/hdphoto30.wdp"/><Relationship Id="rId96" Type="http://schemas.microsoft.com/office/2007/relationships/hdphoto" Target="../media/hdphoto32.wdp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23" Type="http://schemas.openxmlformats.org/officeDocument/2006/relationships/image" Target="../media/image14.gif"/><Relationship Id="rId28" Type="http://schemas.openxmlformats.org/officeDocument/2006/relationships/image" Target="../media/image17.jpeg"/><Relationship Id="rId49" Type="http://schemas.microsoft.com/office/2007/relationships/hdphoto" Target="../media/hdphoto15.wdp"/><Relationship Id="rId114" Type="http://schemas.openxmlformats.org/officeDocument/2006/relationships/image" Target="../media/image76.png"/><Relationship Id="rId119" Type="http://schemas.openxmlformats.org/officeDocument/2006/relationships/image" Target="../media/image79.png"/><Relationship Id="rId44" Type="http://schemas.openxmlformats.org/officeDocument/2006/relationships/image" Target="../media/image29.png"/><Relationship Id="rId60" Type="http://schemas.microsoft.com/office/2007/relationships/hdphoto" Target="../media/hdphoto20.wdp"/><Relationship Id="rId65" Type="http://schemas.openxmlformats.org/officeDocument/2006/relationships/image" Target="../media/image42.png"/><Relationship Id="rId81" Type="http://schemas.openxmlformats.org/officeDocument/2006/relationships/image" Target="../media/image53.png"/><Relationship Id="rId86" Type="http://schemas.microsoft.com/office/2007/relationships/hdphoto" Target="../media/hdphoto28.wdp"/><Relationship Id="rId130" Type="http://schemas.openxmlformats.org/officeDocument/2006/relationships/image" Target="../media/image86.png"/><Relationship Id="rId13" Type="http://schemas.openxmlformats.org/officeDocument/2006/relationships/image" Target="../media/image8.jpeg"/><Relationship Id="rId18" Type="http://schemas.microsoft.com/office/2007/relationships/hdphoto" Target="../media/hdphoto5.wdp"/><Relationship Id="rId39" Type="http://schemas.openxmlformats.org/officeDocument/2006/relationships/image" Target="../media/image25.png"/><Relationship Id="rId109" Type="http://schemas.openxmlformats.org/officeDocument/2006/relationships/image" Target="../media/image71.png"/><Relationship Id="rId34" Type="http://schemas.microsoft.com/office/2007/relationships/hdphoto" Target="../media/hdphoto12.wdp"/><Relationship Id="rId50" Type="http://schemas.openxmlformats.org/officeDocument/2006/relationships/image" Target="../media/image33.png"/><Relationship Id="rId55" Type="http://schemas.microsoft.com/office/2007/relationships/hdphoto" Target="../media/hdphoto18.wdp"/><Relationship Id="rId76" Type="http://schemas.microsoft.com/office/2007/relationships/hdphoto" Target="../media/hdphoto26.wdp"/><Relationship Id="rId97" Type="http://schemas.openxmlformats.org/officeDocument/2006/relationships/image" Target="../media/image63.png"/><Relationship Id="rId104" Type="http://schemas.microsoft.com/office/2007/relationships/hdphoto" Target="../media/hdphoto35.wdp"/><Relationship Id="rId120" Type="http://schemas.microsoft.com/office/2007/relationships/hdphoto" Target="../media/hdphoto39.wdp"/><Relationship Id="rId125" Type="http://schemas.openxmlformats.org/officeDocument/2006/relationships/image" Target="../media/image83.png"/><Relationship Id="rId7" Type="http://schemas.openxmlformats.org/officeDocument/2006/relationships/image" Target="../media/image4.png"/><Relationship Id="rId71" Type="http://schemas.openxmlformats.org/officeDocument/2006/relationships/image" Target="../media/image45.jpeg"/><Relationship Id="rId92" Type="http://schemas.openxmlformats.org/officeDocument/2006/relationships/image" Target="../media/image60.png"/><Relationship Id="rId2" Type="http://schemas.openxmlformats.org/officeDocument/2006/relationships/notesSlide" Target="../notesSlides/notesSlide1.xml"/><Relationship Id="rId29" Type="http://schemas.openxmlformats.org/officeDocument/2006/relationships/image" Target="../media/image18.png"/><Relationship Id="rId24" Type="http://schemas.openxmlformats.org/officeDocument/2006/relationships/image" Target="../media/image15.png"/><Relationship Id="rId40" Type="http://schemas.microsoft.com/office/2007/relationships/hdphoto" Target="../media/hdphoto13.wdp"/><Relationship Id="rId45" Type="http://schemas.microsoft.com/office/2007/relationships/hdphoto" Target="../media/hdphoto14.wdp"/><Relationship Id="rId66" Type="http://schemas.microsoft.com/office/2007/relationships/hdphoto" Target="../media/hdphoto22.wdp"/><Relationship Id="rId87" Type="http://schemas.openxmlformats.org/officeDocument/2006/relationships/image" Target="../media/image57.gif"/><Relationship Id="rId110" Type="http://schemas.openxmlformats.org/officeDocument/2006/relationships/image" Target="../media/image72.png"/><Relationship Id="rId115" Type="http://schemas.openxmlformats.org/officeDocument/2006/relationships/image" Target="../media/image77.png"/><Relationship Id="rId131" Type="http://schemas.openxmlformats.org/officeDocument/2006/relationships/image" Target="../media/image87.png"/><Relationship Id="rId61" Type="http://schemas.openxmlformats.org/officeDocument/2006/relationships/image" Target="../media/image39.png"/><Relationship Id="rId82" Type="http://schemas.openxmlformats.org/officeDocument/2006/relationships/image" Target="../media/image54.png"/><Relationship Id="rId19" Type="http://schemas.openxmlformats.org/officeDocument/2006/relationships/image" Target="../media/image12.png"/><Relationship Id="rId14" Type="http://schemas.openxmlformats.org/officeDocument/2006/relationships/image" Target="../media/image9.jpeg"/><Relationship Id="rId30" Type="http://schemas.microsoft.com/office/2007/relationships/hdphoto" Target="../media/hdphoto10.wdp"/><Relationship Id="rId35" Type="http://schemas.openxmlformats.org/officeDocument/2006/relationships/image" Target="../media/image21.gif"/><Relationship Id="rId56" Type="http://schemas.openxmlformats.org/officeDocument/2006/relationships/image" Target="../media/image36.png"/><Relationship Id="rId77" Type="http://schemas.openxmlformats.org/officeDocument/2006/relationships/image" Target="../media/image49.png"/><Relationship Id="rId100" Type="http://schemas.microsoft.com/office/2007/relationships/hdphoto" Target="../media/hdphoto33.wdp"/><Relationship Id="rId105" Type="http://schemas.openxmlformats.org/officeDocument/2006/relationships/image" Target="../media/image68.png"/><Relationship Id="rId126" Type="http://schemas.microsoft.com/office/2007/relationships/hdphoto" Target="../media/hdphoto41.wdp"/><Relationship Id="rId8" Type="http://schemas.microsoft.com/office/2007/relationships/hdphoto" Target="../media/hdphoto2.wdp"/><Relationship Id="rId51" Type="http://schemas.microsoft.com/office/2007/relationships/hdphoto" Target="../media/hdphoto16.wdp"/><Relationship Id="rId72" Type="http://schemas.openxmlformats.org/officeDocument/2006/relationships/image" Target="../media/image46.png"/><Relationship Id="rId93" Type="http://schemas.openxmlformats.org/officeDocument/2006/relationships/image" Target="../media/image61.png"/><Relationship Id="rId98" Type="http://schemas.openxmlformats.org/officeDocument/2006/relationships/image" Target="../media/image64.png"/><Relationship Id="rId121" Type="http://schemas.openxmlformats.org/officeDocument/2006/relationships/image" Target="../media/image80.png"/><Relationship Id="rId3" Type="http://schemas.openxmlformats.org/officeDocument/2006/relationships/image" Target="../media/image1.png"/><Relationship Id="rId25" Type="http://schemas.microsoft.com/office/2007/relationships/hdphoto" Target="../media/hdphoto8.wdp"/><Relationship Id="rId46" Type="http://schemas.openxmlformats.org/officeDocument/2006/relationships/image" Target="../media/image30.png"/><Relationship Id="rId67" Type="http://schemas.openxmlformats.org/officeDocument/2006/relationships/image" Target="../media/image43.png"/><Relationship Id="rId116" Type="http://schemas.microsoft.com/office/2007/relationships/hdphoto" Target="../media/hdphoto37.wdp"/><Relationship Id="rId20" Type="http://schemas.microsoft.com/office/2007/relationships/hdphoto" Target="../media/hdphoto6.wdp"/><Relationship Id="rId41" Type="http://schemas.openxmlformats.org/officeDocument/2006/relationships/image" Target="../media/image26.png"/><Relationship Id="rId62" Type="http://schemas.microsoft.com/office/2007/relationships/hdphoto" Target="../media/hdphoto21.wdp"/><Relationship Id="rId83" Type="http://schemas.openxmlformats.org/officeDocument/2006/relationships/image" Target="../media/image55.png"/><Relationship Id="rId88" Type="http://schemas.openxmlformats.org/officeDocument/2006/relationships/image" Target="../media/image58.png"/><Relationship Id="rId111" Type="http://schemas.openxmlformats.org/officeDocument/2006/relationships/image" Target="../media/image73.png"/><Relationship Id="rId132" Type="http://schemas.openxmlformats.org/officeDocument/2006/relationships/image" Target="../media/image88.png"/><Relationship Id="rId15" Type="http://schemas.openxmlformats.org/officeDocument/2006/relationships/image" Target="../media/image10.png"/><Relationship Id="rId36" Type="http://schemas.openxmlformats.org/officeDocument/2006/relationships/image" Target="../media/image22.png"/><Relationship Id="rId57" Type="http://schemas.microsoft.com/office/2007/relationships/hdphoto" Target="../media/hdphoto19.wdp"/><Relationship Id="rId106" Type="http://schemas.microsoft.com/office/2007/relationships/hdphoto" Target="../media/hdphoto36.wdp"/><Relationship Id="rId127" Type="http://schemas.openxmlformats.org/officeDocument/2006/relationships/image" Target="../media/image84.png"/><Relationship Id="rId10" Type="http://schemas.openxmlformats.org/officeDocument/2006/relationships/image" Target="../media/image6.png"/><Relationship Id="rId31" Type="http://schemas.openxmlformats.org/officeDocument/2006/relationships/image" Target="../media/image19.png"/><Relationship Id="rId52" Type="http://schemas.openxmlformats.org/officeDocument/2006/relationships/image" Target="../media/image34.png"/><Relationship Id="rId73" Type="http://schemas.openxmlformats.org/officeDocument/2006/relationships/image" Target="../media/image47.png"/><Relationship Id="rId78" Type="http://schemas.openxmlformats.org/officeDocument/2006/relationships/image" Target="../media/image50.png"/><Relationship Id="rId94" Type="http://schemas.microsoft.com/office/2007/relationships/hdphoto" Target="../media/hdphoto31.wdp"/><Relationship Id="rId99" Type="http://schemas.openxmlformats.org/officeDocument/2006/relationships/image" Target="../media/image65.png"/><Relationship Id="rId101" Type="http://schemas.openxmlformats.org/officeDocument/2006/relationships/image" Target="../media/image66.png"/><Relationship Id="rId122" Type="http://schemas.openxmlformats.org/officeDocument/2006/relationships/image" Target="../media/image81.png"/><Relationship Id="rId4" Type="http://schemas.openxmlformats.org/officeDocument/2006/relationships/image" Target="../media/image2.jpeg"/><Relationship Id="rId9" Type="http://schemas.openxmlformats.org/officeDocument/2006/relationships/image" Target="../media/image5.png"/><Relationship Id="rId26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9525"/>
            <a:ext cx="9726612" cy="17640300"/>
            <a:chOff x="4763" y="-6350"/>
            <a:chExt cx="9726612" cy="17640300"/>
          </a:xfrm>
        </p:grpSpPr>
        <p:sp>
          <p:nvSpPr>
            <p:cNvPr id="400" name="Rectangle 399">
              <a:extLst>
                <a:ext uri="{FF2B5EF4-FFF2-40B4-BE49-F238E27FC236}">
                  <a16:creationId xmlns:a16="http://schemas.microsoft.com/office/drawing/2014/main" id="{001523A3-D0A5-3447-9A4B-DA59FA07C8E9}"/>
                </a:ext>
              </a:extLst>
            </p:cNvPr>
            <p:cNvSpPr/>
            <p:nvPr/>
          </p:nvSpPr>
          <p:spPr>
            <a:xfrm>
              <a:off x="4763" y="-6350"/>
              <a:ext cx="9726612" cy="17640300"/>
            </a:xfrm>
            <a:prstGeom prst="rect">
              <a:avLst/>
            </a:prstGeom>
            <a:solidFill>
              <a:srgbClr val="1448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577E6DF-4EA3-D14D-8E13-28AB8D609DDE}"/>
                </a:ext>
              </a:extLst>
            </p:cNvPr>
            <p:cNvSpPr/>
            <p:nvPr/>
          </p:nvSpPr>
          <p:spPr>
            <a:xfrm>
              <a:off x="207963" y="203706"/>
              <a:ext cx="9369174" cy="16909544"/>
            </a:xfrm>
            <a:prstGeom prst="rect">
              <a:avLst/>
            </a:prstGeom>
            <a:solidFill>
              <a:schemeClr val="bg1"/>
            </a:solidFill>
            <a:ln w="412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</p:grp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3907" y="13645356"/>
            <a:ext cx="2779712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122790" y="15522575"/>
            <a:ext cx="6410024" cy="6096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69856" y="11438732"/>
            <a:ext cx="2887663" cy="218440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8525" y="13352463"/>
            <a:ext cx="5842000" cy="6223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68513" y="11095038"/>
            <a:ext cx="5873750" cy="5905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714376" y="9288462"/>
            <a:ext cx="2697162" cy="2125663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00800" y="7059613"/>
            <a:ext cx="2846387" cy="22875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6763" y="9001125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14550" y="6788150"/>
            <a:ext cx="5827713" cy="6508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44538" y="4864100"/>
            <a:ext cx="2878137" cy="227171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74875" y="4564063"/>
            <a:ext cx="5827713" cy="64293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1203325" y="12895263"/>
            <a:ext cx="1214438" cy="13049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1350963" y="13042900"/>
            <a:ext cx="912812" cy="100806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1845085" y="1773993"/>
            <a:ext cx="6224308" cy="630238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7799388" y="2489200"/>
            <a:ext cx="841375" cy="9032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1008472" y="1744288"/>
            <a:ext cx="936625" cy="736600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grpSp>
        <p:nvGrpSpPr>
          <p:cNvPr id="3" name="Group 2"/>
          <p:cNvGrpSpPr/>
          <p:nvPr/>
        </p:nvGrpSpPr>
        <p:grpSpPr>
          <a:xfrm>
            <a:off x="7753223" y="10914856"/>
            <a:ext cx="1214438" cy="1304925"/>
            <a:chOff x="8086725" y="12249150"/>
            <a:chExt cx="1214438" cy="1304925"/>
          </a:xfrm>
        </p:grpSpPr>
        <p:sp>
          <p:nvSpPr>
            <p:cNvPr id="226" name="Oval 225">
              <a:extLst>
                <a:ext uri="{FF2B5EF4-FFF2-40B4-BE49-F238E27FC236}">
                  <a16:creationId xmlns:a16="http://schemas.microsoft.com/office/drawing/2014/main" id="{A716D0B4-6237-2645-A384-C1B927AF0552}"/>
                </a:ext>
              </a:extLst>
            </p:cNvPr>
            <p:cNvSpPr/>
            <p:nvPr/>
          </p:nvSpPr>
          <p:spPr>
            <a:xfrm>
              <a:off x="8086725" y="12249150"/>
              <a:ext cx="1214438" cy="1304925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227" name="Oval 226">
              <a:extLst>
                <a:ext uri="{FF2B5EF4-FFF2-40B4-BE49-F238E27FC236}">
                  <a16:creationId xmlns:a16="http://schemas.microsoft.com/office/drawing/2014/main" id="{7112001F-C49E-A041-A930-D9070852FCB6}"/>
                </a:ext>
              </a:extLst>
            </p:cNvPr>
            <p:cNvSpPr/>
            <p:nvPr/>
          </p:nvSpPr>
          <p:spPr>
            <a:xfrm>
              <a:off x="8253413" y="12422188"/>
              <a:ext cx="896937" cy="96837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3098" name="TextBox 54"/>
            <p:cNvSpPr txBox="1">
              <a:spLocks noChangeArrowheads="1"/>
            </p:cNvSpPr>
            <p:nvPr/>
          </p:nvSpPr>
          <p:spPr bwMode="auto">
            <a:xfrm>
              <a:off x="8272463" y="12561888"/>
              <a:ext cx="841375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sz="1200" b="1" dirty="0"/>
                <a:t>YEAR</a:t>
              </a:r>
            </a:p>
          </p:txBody>
        </p:sp>
        <p:sp>
          <p:nvSpPr>
            <p:cNvPr id="3099" name="TextBox 55"/>
            <p:cNvSpPr txBox="1">
              <a:spLocks noChangeArrowheads="1"/>
            </p:cNvSpPr>
            <p:nvPr/>
          </p:nvSpPr>
          <p:spPr bwMode="auto">
            <a:xfrm>
              <a:off x="8286750" y="12626975"/>
              <a:ext cx="839788" cy="827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sz="4800" b="1" dirty="0"/>
                <a:t>9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489826" y="4205288"/>
            <a:ext cx="1214437" cy="1304925"/>
            <a:chOff x="7489826" y="4205288"/>
            <a:chExt cx="1214437" cy="1304925"/>
          </a:xfrm>
        </p:grpSpPr>
        <p:sp>
          <p:nvSpPr>
            <p:cNvPr id="218" name="Oval 217">
              <a:extLst>
                <a:ext uri="{FF2B5EF4-FFF2-40B4-BE49-F238E27FC236}">
                  <a16:creationId xmlns:a16="http://schemas.microsoft.com/office/drawing/2014/main" id="{93022D3B-34E7-7A4B-A8E5-560DEA516668}"/>
                </a:ext>
              </a:extLst>
            </p:cNvPr>
            <p:cNvSpPr/>
            <p:nvPr/>
          </p:nvSpPr>
          <p:spPr>
            <a:xfrm>
              <a:off x="7489826" y="4205288"/>
              <a:ext cx="1214437" cy="13049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219" name="Oval 218">
              <a:extLst>
                <a:ext uri="{FF2B5EF4-FFF2-40B4-BE49-F238E27FC236}">
                  <a16:creationId xmlns:a16="http://schemas.microsoft.com/office/drawing/2014/main" id="{84983B9C-0FBB-A043-AF69-BE33CCD6172D}"/>
                </a:ext>
              </a:extLst>
            </p:cNvPr>
            <p:cNvSpPr/>
            <p:nvPr/>
          </p:nvSpPr>
          <p:spPr>
            <a:xfrm>
              <a:off x="7593013" y="4344988"/>
              <a:ext cx="968375" cy="10287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3102" name="TextBox 62"/>
            <p:cNvSpPr txBox="1">
              <a:spLocks noChangeArrowheads="1"/>
            </p:cNvSpPr>
            <p:nvPr/>
          </p:nvSpPr>
          <p:spPr bwMode="auto">
            <a:xfrm>
              <a:off x="7629860" y="4525170"/>
              <a:ext cx="939800" cy="646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sz="1200" b="1" dirty="0"/>
                <a:t>Exam &amp; Post – 16</a:t>
              </a:r>
            </a:p>
            <a:p>
              <a:pPr algn="ctr" eaLnBrk="1" hangingPunct="1"/>
              <a:r>
                <a:rPr lang="en-US" altLang="en-US" sz="1200" b="1" dirty="0"/>
                <a:t>Destination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06778" y="8786810"/>
            <a:ext cx="1216025" cy="1304925"/>
            <a:chOff x="2946402" y="8630277"/>
            <a:chExt cx="1216025" cy="1304925"/>
          </a:xfrm>
        </p:grpSpPr>
        <p:sp>
          <p:nvSpPr>
            <p:cNvPr id="222" name="Oval 221">
              <a:extLst>
                <a:ext uri="{FF2B5EF4-FFF2-40B4-BE49-F238E27FC236}">
                  <a16:creationId xmlns:a16="http://schemas.microsoft.com/office/drawing/2014/main" id="{80735897-8BBA-DB41-B061-A9B018CCEA5B}"/>
                </a:ext>
              </a:extLst>
            </p:cNvPr>
            <p:cNvSpPr/>
            <p:nvPr/>
          </p:nvSpPr>
          <p:spPr>
            <a:xfrm>
              <a:off x="2946402" y="8630277"/>
              <a:ext cx="1216025" cy="13049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223" name="Oval 222">
              <a:extLst>
                <a:ext uri="{FF2B5EF4-FFF2-40B4-BE49-F238E27FC236}">
                  <a16:creationId xmlns:a16="http://schemas.microsoft.com/office/drawing/2014/main" id="{B86E97AE-F6AD-3941-9977-D85456F283F2}"/>
                </a:ext>
              </a:extLst>
            </p:cNvPr>
            <p:cNvSpPr/>
            <p:nvPr/>
          </p:nvSpPr>
          <p:spPr>
            <a:xfrm>
              <a:off x="3071813" y="8824913"/>
              <a:ext cx="947737" cy="93662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3105" name="TextBox 58"/>
            <p:cNvSpPr txBox="1">
              <a:spLocks noChangeArrowheads="1"/>
            </p:cNvSpPr>
            <p:nvPr/>
          </p:nvSpPr>
          <p:spPr bwMode="auto">
            <a:xfrm>
              <a:off x="3114675" y="8866188"/>
              <a:ext cx="841375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sz="1200" b="1" dirty="0"/>
                <a:t>YEAR</a:t>
              </a:r>
            </a:p>
          </p:txBody>
        </p:sp>
        <p:sp>
          <p:nvSpPr>
            <p:cNvPr id="3106" name="TextBox 59"/>
            <p:cNvSpPr txBox="1">
              <a:spLocks noChangeArrowheads="1"/>
            </p:cNvSpPr>
            <p:nvPr/>
          </p:nvSpPr>
          <p:spPr bwMode="auto">
            <a:xfrm>
              <a:off x="3090862" y="8893969"/>
              <a:ext cx="841375" cy="827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sz="4800" b="1" dirty="0"/>
                <a:t>10</a:t>
              </a:r>
            </a:p>
          </p:txBody>
        </p:sp>
      </p:grp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472363" y="15133638"/>
            <a:ext cx="1214437" cy="13049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681913" y="15355888"/>
            <a:ext cx="841375" cy="9032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pic>
        <p:nvPicPr>
          <p:cNvPr id="3109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920" y="15500350"/>
            <a:ext cx="690562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083720" y="15393988"/>
            <a:ext cx="0" cy="270926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11" name="TextBox 16"/>
          <p:cNvSpPr txBox="1">
            <a:spLocks noChangeArrowheads="1"/>
          </p:cNvSpPr>
          <p:nvPr/>
        </p:nvSpPr>
        <p:spPr bwMode="auto">
          <a:xfrm>
            <a:off x="5058568" y="1629645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Laser Cutter</a:t>
            </a:r>
          </a:p>
        </p:txBody>
      </p:sp>
      <p:sp>
        <p:nvSpPr>
          <p:cNvPr id="3259" name="TextBox 395"/>
          <p:cNvSpPr txBox="1">
            <a:spLocks noChangeArrowheads="1"/>
          </p:cNvSpPr>
          <p:nvPr/>
        </p:nvSpPr>
        <p:spPr bwMode="auto">
          <a:xfrm>
            <a:off x="382587" y="720725"/>
            <a:ext cx="8837613" cy="938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sz="1100" dirty="0"/>
              <a:t>D&amp;T offers you a curriculum which will </a:t>
            </a:r>
            <a:r>
              <a:rPr lang="en-GB" sz="1100" dirty="0">
                <a:solidFill>
                  <a:srgbClr val="FF0000"/>
                </a:solidFill>
              </a:rPr>
              <a:t>engage and enthuse a passion for the subject</a:t>
            </a:r>
            <a:r>
              <a:rPr lang="en-GB" sz="1100" dirty="0"/>
              <a:t>. Giving you the opportunity to explore practical activities which will enable you to </a:t>
            </a:r>
            <a:r>
              <a:rPr lang="en-GB" sz="1100" dirty="0">
                <a:solidFill>
                  <a:srgbClr val="FF0000"/>
                </a:solidFill>
              </a:rPr>
              <a:t>master the skills and secure your knowledge.</a:t>
            </a:r>
          </a:p>
          <a:p>
            <a:pPr algn="ctr"/>
            <a:endParaRPr lang="en-GB" sz="1100" dirty="0"/>
          </a:p>
          <a:p>
            <a:pPr algn="ctr"/>
            <a:r>
              <a:rPr lang="en-GB" sz="1100" dirty="0"/>
              <a:t>D&amp;T provides the subject specific skills and knowledge as a platform for you to take your next steps, from KS3 to KS4, then onto a </a:t>
            </a:r>
            <a:r>
              <a:rPr lang="en-GB" sz="1100" dirty="0">
                <a:solidFill>
                  <a:srgbClr val="FF0000"/>
                </a:solidFill>
              </a:rPr>
              <a:t>professional career within the Creative sector or further education.</a:t>
            </a:r>
          </a:p>
        </p:txBody>
      </p:sp>
      <p:sp>
        <p:nvSpPr>
          <p:cNvPr id="3266" name="TextBox 53"/>
          <p:cNvSpPr txBox="1">
            <a:spLocks noChangeArrowheads="1"/>
          </p:cNvSpPr>
          <p:nvPr/>
        </p:nvSpPr>
        <p:spPr bwMode="auto">
          <a:xfrm>
            <a:off x="7610475" y="15520988"/>
            <a:ext cx="927100" cy="83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latin typeface="Gill Sans MT Condensed" panose="020B0506020104020203" pitchFamily="34" charset="0"/>
              </a:rPr>
              <a:t>7</a:t>
            </a:r>
          </a:p>
        </p:txBody>
      </p:sp>
      <p:sp>
        <p:nvSpPr>
          <p:cNvPr id="3267" name="TextBox 52"/>
          <p:cNvSpPr txBox="1">
            <a:spLocks noChangeArrowheads="1"/>
          </p:cNvSpPr>
          <p:nvPr/>
        </p:nvSpPr>
        <p:spPr bwMode="auto">
          <a:xfrm>
            <a:off x="7669213" y="15393988"/>
            <a:ext cx="8413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YEAR</a:t>
            </a:r>
          </a:p>
        </p:txBody>
      </p:sp>
      <p:sp>
        <p:nvSpPr>
          <p:cNvPr id="3268" name="TextBox 52"/>
          <p:cNvSpPr txBox="1">
            <a:spLocks noChangeArrowheads="1"/>
          </p:cNvSpPr>
          <p:nvPr/>
        </p:nvSpPr>
        <p:spPr bwMode="auto">
          <a:xfrm>
            <a:off x="5461604" y="15685188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Finger Joint Box</a:t>
            </a:r>
          </a:p>
        </p:txBody>
      </p:sp>
      <p:sp>
        <p:nvSpPr>
          <p:cNvPr id="3301" name="TextBox 53"/>
          <p:cNvSpPr txBox="1">
            <a:spLocks noChangeArrowheads="1"/>
          </p:cNvSpPr>
          <p:nvPr/>
        </p:nvSpPr>
        <p:spPr bwMode="auto">
          <a:xfrm>
            <a:off x="1266825" y="13258800"/>
            <a:ext cx="10033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latin typeface="Gill Sans MT Condensed" panose="020B0506020104020203" pitchFamily="34" charset="0"/>
              </a:rPr>
              <a:t>8</a:t>
            </a:r>
          </a:p>
        </p:txBody>
      </p:sp>
      <p:sp>
        <p:nvSpPr>
          <p:cNvPr id="3330" name="TextBox 1"/>
          <p:cNvSpPr txBox="1">
            <a:spLocks noChangeArrowheads="1"/>
          </p:cNvSpPr>
          <p:nvPr/>
        </p:nvSpPr>
        <p:spPr bwMode="auto">
          <a:xfrm>
            <a:off x="1462088" y="203706"/>
            <a:ext cx="66119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altLang="en-US" sz="3200" b="1" dirty="0"/>
              <a:t>Design &amp; Technology Curriculum Map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B050735-4F57-4BB6-B930-31F547F9F503}"/>
              </a:ext>
            </a:extLst>
          </p:cNvPr>
          <p:cNvSpPr/>
          <p:nvPr/>
        </p:nvSpPr>
        <p:spPr>
          <a:xfrm>
            <a:off x="230188" y="17213263"/>
            <a:ext cx="9234487" cy="3317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3333" name="TextBox 2"/>
          <p:cNvSpPr txBox="1">
            <a:spLocks noChangeArrowheads="1"/>
          </p:cNvSpPr>
          <p:nvPr/>
        </p:nvSpPr>
        <p:spPr bwMode="auto">
          <a:xfrm>
            <a:off x="227013" y="17170400"/>
            <a:ext cx="92265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2400" dirty="0">
                <a:solidFill>
                  <a:srgbClr val="00FF00"/>
                </a:solidFill>
              </a:rPr>
              <a:t>Design</a:t>
            </a:r>
            <a:r>
              <a:rPr lang="en-GB" altLang="en-US" sz="2400" dirty="0"/>
              <a:t>   •   </a:t>
            </a:r>
            <a:r>
              <a:rPr lang="en-GB" altLang="en-US" sz="2400" dirty="0">
                <a:solidFill>
                  <a:srgbClr val="800080"/>
                </a:solidFill>
              </a:rPr>
              <a:t>Knowledge</a:t>
            </a:r>
            <a:r>
              <a:rPr lang="en-GB" altLang="en-US" sz="2400" dirty="0"/>
              <a:t>   •   </a:t>
            </a:r>
            <a:r>
              <a:rPr lang="en-GB" altLang="en-US" sz="2400" dirty="0">
                <a:solidFill>
                  <a:srgbClr val="0000CC"/>
                </a:solidFill>
              </a:rPr>
              <a:t>Manufacture</a:t>
            </a:r>
            <a:r>
              <a:rPr lang="en-GB" altLang="en-US" sz="2400" dirty="0"/>
              <a:t>   •   </a:t>
            </a:r>
            <a:r>
              <a:rPr lang="en-GB" altLang="en-US" sz="2400" dirty="0">
                <a:solidFill>
                  <a:srgbClr val="FFFF00"/>
                </a:solidFill>
              </a:rPr>
              <a:t>Evaluate</a:t>
            </a:r>
            <a:r>
              <a:rPr lang="en-GB" altLang="en-US" sz="2400" dirty="0"/>
              <a:t> </a:t>
            </a:r>
          </a:p>
        </p:txBody>
      </p:sp>
      <p:sp>
        <p:nvSpPr>
          <p:cNvPr id="467" name="Triangle 45">
            <a:extLst>
              <a:ext uri="{FF2B5EF4-FFF2-40B4-BE49-F238E27FC236}">
                <a16:creationId xmlns:a16="http://schemas.microsoft.com/office/drawing/2014/main" id="{56A91B11-8B76-41F9-BCDF-7F107DF6A092}"/>
              </a:ext>
            </a:extLst>
          </p:cNvPr>
          <p:cNvSpPr/>
          <p:nvPr/>
        </p:nvSpPr>
        <p:spPr>
          <a:xfrm rot="5400000">
            <a:off x="7943187" y="1765262"/>
            <a:ext cx="938212" cy="736600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3511" name="TextBox 4"/>
          <p:cNvSpPr txBox="1">
            <a:spLocks noChangeArrowheads="1"/>
          </p:cNvSpPr>
          <p:nvPr/>
        </p:nvSpPr>
        <p:spPr bwMode="auto">
          <a:xfrm rot="5400000">
            <a:off x="1220252" y="2000760"/>
            <a:ext cx="998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1800" dirty="0">
                <a:solidFill>
                  <a:schemeClr val="bg1"/>
                </a:solidFill>
              </a:rPr>
              <a:t>Year 7</a:t>
            </a:r>
          </a:p>
        </p:txBody>
      </p:sp>
      <p:sp>
        <p:nvSpPr>
          <p:cNvPr id="3512" name="TextBox 439"/>
          <p:cNvSpPr txBox="1">
            <a:spLocks noChangeArrowheads="1"/>
          </p:cNvSpPr>
          <p:nvPr/>
        </p:nvSpPr>
        <p:spPr bwMode="auto">
          <a:xfrm rot="5400000">
            <a:off x="7649499" y="2004975"/>
            <a:ext cx="998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1800" dirty="0">
                <a:solidFill>
                  <a:schemeClr val="bg1"/>
                </a:solidFill>
              </a:rPr>
              <a:t>Year 11</a:t>
            </a:r>
          </a:p>
        </p:txBody>
      </p:sp>
      <p:sp>
        <p:nvSpPr>
          <p:cNvPr id="443" name="TextBox 52"/>
          <p:cNvSpPr txBox="1">
            <a:spLocks noChangeArrowheads="1"/>
          </p:cNvSpPr>
          <p:nvPr/>
        </p:nvSpPr>
        <p:spPr bwMode="auto">
          <a:xfrm>
            <a:off x="1344613" y="13146088"/>
            <a:ext cx="8413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YEAR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970318" y="6377360"/>
            <a:ext cx="1214437" cy="1304925"/>
            <a:chOff x="3268662" y="6394450"/>
            <a:chExt cx="1214437" cy="1304925"/>
          </a:xfrm>
        </p:grpSpPr>
        <p:sp>
          <p:nvSpPr>
            <p:cNvPr id="220" name="Oval 219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3268662" y="6394450"/>
              <a:ext cx="1214437" cy="1304925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3421063" y="6584950"/>
              <a:ext cx="909637" cy="9207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09447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155" dirty="0"/>
            </a:p>
          </p:txBody>
        </p:sp>
        <p:sp>
          <p:nvSpPr>
            <p:cNvPr id="3101" name="TextBox 61"/>
            <p:cNvSpPr txBox="1">
              <a:spLocks noChangeArrowheads="1"/>
            </p:cNvSpPr>
            <p:nvPr/>
          </p:nvSpPr>
          <p:spPr bwMode="auto">
            <a:xfrm>
              <a:off x="3460750" y="6748463"/>
              <a:ext cx="841375" cy="827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sz="4800" b="1" dirty="0"/>
                <a:t>11</a:t>
              </a:r>
            </a:p>
          </p:txBody>
        </p:sp>
        <p:sp>
          <p:nvSpPr>
            <p:cNvPr id="457" name="TextBox 52"/>
            <p:cNvSpPr txBox="1">
              <a:spLocks noChangeArrowheads="1"/>
            </p:cNvSpPr>
            <p:nvPr/>
          </p:nvSpPr>
          <p:spPr bwMode="auto">
            <a:xfrm>
              <a:off x="3460750" y="6653213"/>
              <a:ext cx="841375" cy="339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093788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US" altLang="en-US" sz="1600" b="1" dirty="0">
                  <a:latin typeface="Gill Sans MT Condensed" panose="020B0506020104020203" pitchFamily="34" charset="0"/>
                </a:rPr>
                <a:t>YEAR</a:t>
              </a:r>
            </a:p>
          </p:txBody>
        </p:sp>
      </p:grpSp>
      <p:sp>
        <p:nvSpPr>
          <p:cNvPr id="458" name="TextBox 52"/>
          <p:cNvSpPr txBox="1">
            <a:spLocks noChangeArrowheads="1"/>
          </p:cNvSpPr>
          <p:nvPr/>
        </p:nvSpPr>
        <p:spPr bwMode="auto">
          <a:xfrm>
            <a:off x="2943834" y="15668794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Phone Holder</a:t>
            </a:r>
          </a:p>
        </p:txBody>
      </p:sp>
      <p:sp>
        <p:nvSpPr>
          <p:cNvPr id="459" name="TextBox 52"/>
          <p:cNvSpPr txBox="1">
            <a:spLocks noChangeArrowheads="1"/>
          </p:cNvSpPr>
          <p:nvPr/>
        </p:nvSpPr>
        <p:spPr bwMode="auto">
          <a:xfrm>
            <a:off x="1238046" y="15502304"/>
            <a:ext cx="181847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>
                <a:latin typeface="Gill Sans MT Condensed" panose="020B0506020104020203" pitchFamily="34" charset="0"/>
              </a:rPr>
              <a:t>Isometric and </a:t>
            </a:r>
          </a:p>
          <a:p>
            <a:pPr algn="ctr" eaLnBrk="1" hangingPunct="1"/>
            <a:r>
              <a:rPr lang="en-US" altLang="en-US" sz="1400" b="1" dirty="0">
                <a:latin typeface="Gill Sans MT Condensed" panose="020B0506020104020203" pitchFamily="34" charset="0"/>
              </a:rPr>
              <a:t>Oblique drawing</a:t>
            </a:r>
          </a:p>
        </p:txBody>
      </p:sp>
      <p:sp>
        <p:nvSpPr>
          <p:cNvPr id="460" name="TextBox 52"/>
          <p:cNvSpPr txBox="1">
            <a:spLocks noChangeArrowheads="1"/>
          </p:cNvSpPr>
          <p:nvPr/>
        </p:nvSpPr>
        <p:spPr bwMode="auto">
          <a:xfrm>
            <a:off x="538552" y="15000461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Mechanisms</a:t>
            </a:r>
          </a:p>
        </p:txBody>
      </p:sp>
      <p:sp>
        <p:nvSpPr>
          <p:cNvPr id="461" name="TextBox 52"/>
          <p:cNvSpPr txBox="1">
            <a:spLocks noChangeArrowheads="1"/>
          </p:cNvSpPr>
          <p:nvPr/>
        </p:nvSpPr>
        <p:spPr bwMode="auto">
          <a:xfrm>
            <a:off x="483790" y="14287725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Industry</a:t>
            </a:r>
          </a:p>
        </p:txBody>
      </p:sp>
      <p:sp>
        <p:nvSpPr>
          <p:cNvPr id="9" name="Rectangle 8"/>
          <p:cNvSpPr/>
          <p:nvPr/>
        </p:nvSpPr>
        <p:spPr>
          <a:xfrm>
            <a:off x="5028406" y="15500350"/>
            <a:ext cx="60325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2" name="Rectangle 461"/>
          <p:cNvSpPr/>
          <p:nvPr/>
        </p:nvSpPr>
        <p:spPr>
          <a:xfrm>
            <a:off x="2671133" y="15492790"/>
            <a:ext cx="60325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3" name="Rectangle 462"/>
          <p:cNvSpPr/>
          <p:nvPr/>
        </p:nvSpPr>
        <p:spPr>
          <a:xfrm rot="2278619">
            <a:off x="1646283" y="15281533"/>
            <a:ext cx="79646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4" name="Rectangle 463"/>
          <p:cNvSpPr/>
          <p:nvPr/>
        </p:nvSpPr>
        <p:spPr>
          <a:xfrm rot="5400000">
            <a:off x="1347048" y="14497050"/>
            <a:ext cx="91964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5" name="TextBox 52"/>
          <p:cNvSpPr txBox="1">
            <a:spLocks noChangeArrowheads="1"/>
          </p:cNvSpPr>
          <p:nvPr/>
        </p:nvSpPr>
        <p:spPr bwMode="auto">
          <a:xfrm>
            <a:off x="2569459" y="13464428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Flashing lights project</a:t>
            </a:r>
          </a:p>
        </p:txBody>
      </p:sp>
      <p:sp>
        <p:nvSpPr>
          <p:cNvPr id="466" name="TextBox 52"/>
          <p:cNvSpPr txBox="1">
            <a:spLocks noChangeArrowheads="1"/>
          </p:cNvSpPr>
          <p:nvPr/>
        </p:nvSpPr>
        <p:spPr bwMode="auto">
          <a:xfrm>
            <a:off x="4874229" y="13462018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Pebble project</a:t>
            </a:r>
          </a:p>
        </p:txBody>
      </p:sp>
      <p:sp>
        <p:nvSpPr>
          <p:cNvPr id="468" name="TextBox 52"/>
          <p:cNvSpPr txBox="1">
            <a:spLocks noChangeArrowheads="1"/>
          </p:cNvSpPr>
          <p:nvPr/>
        </p:nvSpPr>
        <p:spPr bwMode="auto">
          <a:xfrm>
            <a:off x="7652148" y="12912309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CAD</a:t>
            </a:r>
          </a:p>
        </p:txBody>
      </p:sp>
      <p:sp>
        <p:nvSpPr>
          <p:cNvPr id="469" name="TextBox 52"/>
          <p:cNvSpPr txBox="1">
            <a:spLocks noChangeArrowheads="1"/>
          </p:cNvSpPr>
          <p:nvPr/>
        </p:nvSpPr>
        <p:spPr bwMode="auto">
          <a:xfrm>
            <a:off x="7753223" y="12310854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Drawing</a:t>
            </a:r>
          </a:p>
        </p:txBody>
      </p:sp>
      <p:sp>
        <p:nvSpPr>
          <p:cNvPr id="470" name="TextBox 52"/>
          <p:cNvSpPr txBox="1">
            <a:spLocks noChangeArrowheads="1"/>
          </p:cNvSpPr>
          <p:nvPr/>
        </p:nvSpPr>
        <p:spPr bwMode="auto">
          <a:xfrm>
            <a:off x="6944424" y="13456235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Sustainability</a:t>
            </a:r>
          </a:p>
        </p:txBody>
      </p:sp>
      <p:sp>
        <p:nvSpPr>
          <p:cNvPr id="471" name="Rectangle 470"/>
          <p:cNvSpPr/>
          <p:nvPr/>
        </p:nvSpPr>
        <p:spPr>
          <a:xfrm>
            <a:off x="4517211" y="13329444"/>
            <a:ext cx="60325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2" name="Rectangle 471"/>
          <p:cNvSpPr/>
          <p:nvPr/>
        </p:nvSpPr>
        <p:spPr>
          <a:xfrm>
            <a:off x="6936485" y="13329444"/>
            <a:ext cx="60325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3" name="Rectangle 472"/>
          <p:cNvSpPr/>
          <p:nvPr/>
        </p:nvSpPr>
        <p:spPr>
          <a:xfrm rot="19321381" flipV="1">
            <a:off x="8359955" y="13101609"/>
            <a:ext cx="76434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4" name="Rectangle 473"/>
          <p:cNvSpPr/>
          <p:nvPr/>
        </p:nvSpPr>
        <p:spPr>
          <a:xfrm rot="5400000">
            <a:off x="8640818" y="12401600"/>
            <a:ext cx="91964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3" name="TextBox 16"/>
          <p:cNvSpPr txBox="1">
            <a:spLocks noChangeArrowheads="1"/>
          </p:cNvSpPr>
          <p:nvPr/>
        </p:nvSpPr>
        <p:spPr bwMode="auto">
          <a:xfrm>
            <a:off x="5880151" y="1626047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2D Design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Contours</a:t>
            </a:r>
          </a:p>
        </p:txBody>
      </p:sp>
      <p:sp>
        <p:nvSpPr>
          <p:cNvPr id="484" name="TextBox 16"/>
          <p:cNvSpPr txBox="1">
            <a:spLocks noChangeArrowheads="1"/>
          </p:cNvSpPr>
          <p:nvPr/>
        </p:nvSpPr>
        <p:spPr bwMode="auto">
          <a:xfrm>
            <a:off x="6548126" y="1670146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Finger joint</a:t>
            </a:r>
          </a:p>
        </p:txBody>
      </p:sp>
      <p:sp>
        <p:nvSpPr>
          <p:cNvPr id="485" name="TextBox 16"/>
          <p:cNvSpPr txBox="1">
            <a:spLocks noChangeArrowheads="1"/>
          </p:cNvSpPr>
          <p:nvPr/>
        </p:nvSpPr>
        <p:spPr bwMode="auto">
          <a:xfrm>
            <a:off x="6196890" y="1486830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Marking out</a:t>
            </a:r>
          </a:p>
        </p:txBody>
      </p:sp>
      <p:sp>
        <p:nvSpPr>
          <p:cNvPr id="486" name="TextBox 16"/>
          <p:cNvSpPr txBox="1">
            <a:spLocks noChangeArrowheads="1"/>
          </p:cNvSpPr>
          <p:nvPr/>
        </p:nvSpPr>
        <p:spPr bwMode="auto">
          <a:xfrm>
            <a:off x="5644561" y="1515132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Health and safety</a:t>
            </a:r>
          </a:p>
        </p:txBody>
      </p:sp>
      <p:sp>
        <p:nvSpPr>
          <p:cNvPr id="487" name="TextBox 16"/>
          <p:cNvSpPr txBox="1">
            <a:spLocks noChangeArrowheads="1"/>
          </p:cNvSpPr>
          <p:nvPr/>
        </p:nvSpPr>
        <p:spPr bwMode="auto">
          <a:xfrm>
            <a:off x="5058568" y="1478287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Process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P.R.I.M.E.</a:t>
            </a:r>
          </a:p>
        </p:txBody>
      </p:sp>
      <p:sp>
        <p:nvSpPr>
          <p:cNvPr id="488" name="TextBox 16"/>
          <p:cNvSpPr txBox="1">
            <a:spLocks noChangeArrowheads="1"/>
          </p:cNvSpPr>
          <p:nvPr/>
        </p:nvSpPr>
        <p:spPr bwMode="auto">
          <a:xfrm>
            <a:off x="6661987" y="1519124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Surface Finish</a:t>
            </a:r>
          </a:p>
        </p:txBody>
      </p:sp>
      <p:sp>
        <p:nvSpPr>
          <p:cNvPr id="489" name="TextBox 16"/>
          <p:cNvSpPr txBox="1">
            <a:spLocks noChangeArrowheads="1"/>
          </p:cNvSpPr>
          <p:nvPr/>
        </p:nvSpPr>
        <p:spPr bwMode="auto">
          <a:xfrm>
            <a:off x="5513465" y="1668426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Timbers</a:t>
            </a:r>
          </a:p>
        </p:txBody>
      </p:sp>
      <p:sp>
        <p:nvSpPr>
          <p:cNvPr id="490" name="TextBox 16"/>
          <p:cNvSpPr txBox="1">
            <a:spLocks noChangeArrowheads="1"/>
          </p:cNvSpPr>
          <p:nvPr/>
        </p:nvSpPr>
        <p:spPr bwMode="auto">
          <a:xfrm>
            <a:off x="6966647" y="1635296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Star Diagram</a:t>
            </a:r>
          </a:p>
        </p:txBody>
      </p:sp>
      <p:sp>
        <p:nvSpPr>
          <p:cNvPr id="491" name="TextBox 16"/>
          <p:cNvSpPr txBox="1">
            <a:spLocks noChangeArrowheads="1"/>
          </p:cNvSpPr>
          <p:nvPr/>
        </p:nvSpPr>
        <p:spPr bwMode="auto">
          <a:xfrm>
            <a:off x="7213199" y="1487419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Fixtures</a:t>
            </a:r>
          </a:p>
        </p:txBody>
      </p:sp>
      <p:cxnSp>
        <p:nvCxnSpPr>
          <p:cNvPr id="492" name="Straight Connector 491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411343" y="15393988"/>
            <a:ext cx="0" cy="270926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Straight Connector 49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6057311" y="15436308"/>
            <a:ext cx="0" cy="207294"/>
          </a:xfrm>
          <a:prstGeom prst="line">
            <a:avLst/>
          </a:prstGeom>
          <a:ln w="19050">
            <a:solidFill>
              <a:srgbClr val="7030A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4" name="Straight Connector 49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6540795" y="15355888"/>
            <a:ext cx="0" cy="270926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6" name="Straight Connector 49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6813548" y="16047889"/>
            <a:ext cx="0" cy="270926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288174" y="16029216"/>
            <a:ext cx="0" cy="27092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8" name="Straight Connector 49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5814297" y="16025524"/>
            <a:ext cx="0" cy="207294"/>
          </a:xfrm>
          <a:prstGeom prst="line">
            <a:avLst/>
          </a:prstGeom>
          <a:ln w="19050">
            <a:solidFill>
              <a:srgbClr val="7030A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9" name="Straight Connector 498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6322513" y="16007348"/>
            <a:ext cx="0" cy="270926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0" name="Straight Connector 49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5395118" y="16025524"/>
            <a:ext cx="0" cy="270926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15" name="Picture 443" descr="Image result for clip art pin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774" y="16274799"/>
            <a:ext cx="243941" cy="435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17" name="Picture 445" descr="Image result for clip art laser cut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4" b="95008" l="10000" r="90000">
                        <a14:foregroundMark x1="54659" y1="16908" x2="54659" y2="16908"/>
                        <a14:foregroundMark x1="71136" y1="90982" x2="71136" y2="909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57" y="16477953"/>
            <a:ext cx="406650" cy="28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19" name="Picture 447" descr="Image result for 2d desig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040" y="16564775"/>
            <a:ext cx="450755" cy="33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21" name="Picture 449" descr="Image result for clip art tenon sa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216" y="16433431"/>
            <a:ext cx="309515" cy="33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23" name="Picture 451" descr="Image result for clip art chisel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800" l="1800" r="97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45540" y="16221463"/>
            <a:ext cx="365418" cy="36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25" name="Picture 453" descr="Image result for star diagram evaluation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75" b="9269"/>
          <a:stretch/>
        </p:blipFill>
        <p:spPr bwMode="auto">
          <a:xfrm>
            <a:off x="7163999" y="16513759"/>
            <a:ext cx="512361" cy="47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27" name="Picture 455" descr="Image result for clipart design process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9" t="32601" r="11586" b="42386"/>
          <a:stretch/>
        </p:blipFill>
        <p:spPr bwMode="auto">
          <a:xfrm>
            <a:off x="5114449" y="15058322"/>
            <a:ext cx="687913" cy="22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2" name="Picture 455" descr="Image result for clipart design process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2" t="56816" r="49937" b="15836"/>
          <a:stretch/>
        </p:blipFill>
        <p:spPr bwMode="auto">
          <a:xfrm>
            <a:off x="5255640" y="15269174"/>
            <a:ext cx="414068" cy="24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95" name="Straight Connector 49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5471318" y="15377178"/>
            <a:ext cx="0" cy="270926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29" name="Picture 457" descr="Image result for clipart health and safety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229" t="3124" r="37185" b="11700"/>
          <a:stretch/>
        </p:blipFill>
        <p:spPr bwMode="auto">
          <a:xfrm>
            <a:off x="5969662" y="14819632"/>
            <a:ext cx="190056" cy="3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31" name="Picture 459" descr="Image result for clipart pencil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4296" b="95704" l="5795" r="923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66" y="15028418"/>
            <a:ext cx="415889" cy="31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33" name="Picture 461" descr="Related image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2500" b="85000" l="13000" r="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16" t="11331" r="14396" b="14211"/>
          <a:stretch/>
        </p:blipFill>
        <p:spPr bwMode="auto">
          <a:xfrm rot="14810229">
            <a:off x="6481717" y="15051393"/>
            <a:ext cx="260810" cy="26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35" name="Picture 463" descr="Image result for clipart belt sander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164" r="19924" b="4388"/>
          <a:stretch/>
        </p:blipFill>
        <p:spPr bwMode="auto">
          <a:xfrm>
            <a:off x="6922465" y="14848382"/>
            <a:ext cx="305546" cy="39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37" name="Picture 465" descr="Related image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885" y="15020859"/>
            <a:ext cx="154145" cy="29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39" name="Picture 467" descr="Image result for clipart screwdriver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4139" b="95425" l="3182" r="982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33676">
            <a:off x="7433223" y="15062241"/>
            <a:ext cx="264181" cy="275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9" name="TextBox 2"/>
          <p:cNvSpPr txBox="1">
            <a:spLocks noChangeArrowheads="1"/>
          </p:cNvSpPr>
          <p:nvPr/>
        </p:nvSpPr>
        <p:spPr bwMode="auto">
          <a:xfrm>
            <a:off x="1786067" y="1937046"/>
            <a:ext cx="6312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altLang="en-US" sz="1800" b="1" dirty="0">
                <a:solidFill>
                  <a:srgbClr val="00B050"/>
                </a:solidFill>
              </a:rPr>
              <a:t>Established</a:t>
            </a:r>
            <a:r>
              <a:rPr lang="en-GB" altLang="en-US" sz="1800" b="1" dirty="0">
                <a:solidFill>
                  <a:srgbClr val="92D050"/>
                </a:solidFill>
              </a:rPr>
              <a:t> – </a:t>
            </a:r>
            <a:r>
              <a:rPr lang="en-GB" altLang="en-US" sz="18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Stretching</a:t>
            </a:r>
            <a:r>
              <a:rPr lang="en-GB" altLang="en-US" sz="1800" b="1" dirty="0">
                <a:solidFill>
                  <a:srgbClr val="92D050"/>
                </a:solidFill>
              </a:rPr>
              <a:t> – </a:t>
            </a:r>
            <a:r>
              <a:rPr lang="en-GB" altLang="en-US" sz="1800" b="1" dirty="0">
                <a:solidFill>
                  <a:srgbClr val="C00000"/>
                </a:solidFill>
              </a:rPr>
              <a:t>Challenged</a:t>
            </a:r>
            <a:r>
              <a:rPr lang="en-GB" altLang="en-US" sz="1800" b="1" dirty="0">
                <a:solidFill>
                  <a:srgbClr val="92D050"/>
                </a:solidFill>
              </a:rPr>
              <a:t> – </a:t>
            </a:r>
            <a:r>
              <a:rPr lang="en-GB" altLang="en-US" sz="1800" b="1" dirty="0">
                <a:solidFill>
                  <a:srgbClr val="CC00FF"/>
                </a:solidFill>
              </a:rPr>
              <a:t>Growth Mindset</a:t>
            </a:r>
          </a:p>
        </p:txBody>
      </p:sp>
      <p:sp>
        <p:nvSpPr>
          <p:cNvPr id="107" name="TextBox 16"/>
          <p:cNvSpPr txBox="1">
            <a:spLocks noChangeArrowheads="1"/>
          </p:cNvSpPr>
          <p:nvPr/>
        </p:nvSpPr>
        <p:spPr bwMode="auto">
          <a:xfrm>
            <a:off x="3769175" y="1479321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Brief &amp; Specification</a:t>
            </a:r>
          </a:p>
        </p:txBody>
      </p:sp>
      <p:sp>
        <p:nvSpPr>
          <p:cNvPr id="108" name="TextBox 16"/>
          <p:cNvSpPr txBox="1">
            <a:spLocks noChangeArrowheads="1"/>
          </p:cNvSpPr>
          <p:nvPr/>
        </p:nvSpPr>
        <p:spPr bwMode="auto">
          <a:xfrm>
            <a:off x="3223424" y="1513138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Graphic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finish</a:t>
            </a:r>
          </a:p>
        </p:txBody>
      </p:sp>
      <p:sp>
        <p:nvSpPr>
          <p:cNvPr id="109" name="TextBox 16"/>
          <p:cNvSpPr txBox="1">
            <a:spLocks noChangeArrowheads="1"/>
          </p:cNvSpPr>
          <p:nvPr/>
        </p:nvSpPr>
        <p:spPr bwMode="auto">
          <a:xfrm>
            <a:off x="2721900" y="1482998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Biomimicry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</a:t>
            </a:r>
          </a:p>
        </p:txBody>
      </p:sp>
      <p:sp>
        <p:nvSpPr>
          <p:cNvPr id="110" name="TextBox 16"/>
          <p:cNvSpPr txBox="1">
            <a:spLocks noChangeArrowheads="1"/>
          </p:cNvSpPr>
          <p:nvPr/>
        </p:nvSpPr>
        <p:spPr bwMode="auto">
          <a:xfrm>
            <a:off x="2651826" y="1623025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</a:t>
            </a:r>
          </a:p>
        </p:txBody>
      </p:sp>
      <p:sp>
        <p:nvSpPr>
          <p:cNvPr id="111" name="TextBox 16"/>
          <p:cNvSpPr txBox="1">
            <a:spLocks noChangeArrowheads="1"/>
          </p:cNvSpPr>
          <p:nvPr/>
        </p:nvSpPr>
        <p:spPr bwMode="auto">
          <a:xfrm>
            <a:off x="3187130" y="1660227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Fret Saw</a:t>
            </a:r>
          </a:p>
        </p:txBody>
      </p:sp>
      <p:sp>
        <p:nvSpPr>
          <p:cNvPr id="112" name="TextBox 16"/>
          <p:cNvSpPr txBox="1">
            <a:spLocks noChangeArrowheads="1"/>
          </p:cNvSpPr>
          <p:nvPr/>
        </p:nvSpPr>
        <p:spPr bwMode="auto">
          <a:xfrm>
            <a:off x="3815380" y="1625762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Metal work</a:t>
            </a:r>
          </a:p>
        </p:txBody>
      </p:sp>
      <p:sp>
        <p:nvSpPr>
          <p:cNvPr id="113" name="TextBox 16"/>
          <p:cNvSpPr txBox="1">
            <a:spLocks noChangeArrowheads="1"/>
          </p:cNvSpPr>
          <p:nvPr/>
        </p:nvSpPr>
        <p:spPr bwMode="auto">
          <a:xfrm>
            <a:off x="4274495" y="1655281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Pillar Drill</a:t>
            </a:r>
          </a:p>
        </p:txBody>
      </p:sp>
      <p:sp>
        <p:nvSpPr>
          <p:cNvPr id="115" name="TextBox 16"/>
          <p:cNvSpPr txBox="1">
            <a:spLocks noChangeArrowheads="1"/>
          </p:cNvSpPr>
          <p:nvPr/>
        </p:nvSpPr>
        <p:spPr bwMode="auto">
          <a:xfrm>
            <a:off x="4255742" y="1522264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Mood Boards</a:t>
            </a:r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4642701" y="15377178"/>
            <a:ext cx="0" cy="270926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4118795" y="15390886"/>
            <a:ext cx="0" cy="270926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644445" y="15377178"/>
            <a:ext cx="0" cy="270926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134650" y="15406684"/>
            <a:ext cx="0" cy="270926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3064576" y="15982156"/>
            <a:ext cx="0" cy="27092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3599880" y="16047889"/>
            <a:ext cx="0" cy="270926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4209185" y="16038534"/>
            <a:ext cx="0" cy="270926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4701442" y="16047889"/>
            <a:ext cx="0" cy="270926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Image result for Clipart playsam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956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15890">
            <a:off x="2921833" y="16472270"/>
            <a:ext cx="242935" cy="363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biomimicry clipart"/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6" t="11143" r="12899" b="10857"/>
          <a:stretch/>
        </p:blipFill>
        <p:spPr bwMode="auto">
          <a:xfrm>
            <a:off x="2973409" y="15129397"/>
            <a:ext cx="292914" cy="29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80133" y="14867746"/>
            <a:ext cx="287028" cy="287028"/>
          </a:xfrm>
          <a:prstGeom prst="rect">
            <a:avLst/>
          </a:prstGeom>
        </p:spPr>
      </p:pic>
      <p:pic>
        <p:nvPicPr>
          <p:cNvPr id="1034" name="Picture 10" descr="Related image"/>
          <p:cNvPicPr>
            <a:picLocks noChangeAspect="1" noChangeArrowheads="1"/>
          </p:cNvPicPr>
          <p:nvPr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842" r="21517"/>
          <a:stretch/>
        </p:blipFill>
        <p:spPr bwMode="auto">
          <a:xfrm>
            <a:off x="3966176" y="15079095"/>
            <a:ext cx="329008" cy="290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mood board clipart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024" y="14815063"/>
            <a:ext cx="459585" cy="452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elated image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386" y="16215745"/>
            <a:ext cx="470653" cy="40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Related image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583" y="16424984"/>
            <a:ext cx="435541" cy="41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pillar drill clipart"/>
          <p:cNvPicPr>
            <a:picLocks noChangeAspect="1" noChangeArrowheads="1"/>
          </p:cNvPicPr>
          <p:nvPr/>
        </p:nvPicPr>
        <p:blipFill rotWithShape="1"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0"/>
          <a:stretch/>
        </p:blipFill>
        <p:spPr bwMode="auto">
          <a:xfrm>
            <a:off x="4583769" y="16225857"/>
            <a:ext cx="293659" cy="368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" name="Picture 447" descr="Image result for 2d desig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048" y="16492313"/>
            <a:ext cx="450755" cy="33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4" name="TextBox 16"/>
          <p:cNvSpPr txBox="1">
            <a:spLocks noChangeArrowheads="1"/>
          </p:cNvSpPr>
          <p:nvPr/>
        </p:nvSpPr>
        <p:spPr bwMode="auto">
          <a:xfrm>
            <a:off x="1538167" y="1617757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2D Design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Contours</a:t>
            </a:r>
          </a:p>
        </p:txBody>
      </p:sp>
      <p:pic>
        <p:nvPicPr>
          <p:cNvPr id="11" name="Picture 2" descr="Image result for isometric drawi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982" y="15160653"/>
            <a:ext cx="303125" cy="329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7" name="TextBox 16"/>
          <p:cNvSpPr txBox="1">
            <a:spLocks noChangeArrowheads="1"/>
          </p:cNvSpPr>
          <p:nvPr/>
        </p:nvSpPr>
        <p:spPr bwMode="auto">
          <a:xfrm>
            <a:off x="1945355" y="1485720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Isometric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sp>
        <p:nvSpPr>
          <p:cNvPr id="138" name="TextBox 16"/>
          <p:cNvSpPr txBox="1">
            <a:spLocks noChangeArrowheads="1"/>
          </p:cNvSpPr>
          <p:nvPr/>
        </p:nvSpPr>
        <p:spPr bwMode="auto">
          <a:xfrm>
            <a:off x="723151" y="1565229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Motion</a:t>
            </a:r>
          </a:p>
        </p:txBody>
      </p:sp>
      <p:sp>
        <p:nvSpPr>
          <p:cNvPr id="139" name="TextBox 16"/>
          <p:cNvSpPr txBox="1">
            <a:spLocks noChangeArrowheads="1"/>
          </p:cNvSpPr>
          <p:nvPr/>
        </p:nvSpPr>
        <p:spPr bwMode="auto">
          <a:xfrm>
            <a:off x="364999" y="1508472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Automata</a:t>
            </a:r>
          </a:p>
        </p:txBody>
      </p: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  <a:stCxn id="134" idx="0"/>
          </p:cNvCxnSpPr>
          <p:nvPr/>
        </p:nvCxnSpPr>
        <p:spPr>
          <a:xfrm flipV="1">
            <a:off x="1950917" y="15988697"/>
            <a:ext cx="87225" cy="188881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>
            <a:off x="2118414" y="15388950"/>
            <a:ext cx="87043" cy="238400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1132189" y="15542147"/>
            <a:ext cx="228368" cy="82609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1041672" y="15186861"/>
            <a:ext cx="182305" cy="35785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 descr="Image result for construction clipart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60" y="14310367"/>
            <a:ext cx="456784" cy="298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Image result for manufacturing clipart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655" y="14218449"/>
            <a:ext cx="366541" cy="3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Image result for catering clipart"/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38" y="13699153"/>
            <a:ext cx="453715" cy="368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" name="TextBox 16"/>
          <p:cNvSpPr txBox="1">
            <a:spLocks noChangeArrowheads="1"/>
          </p:cNvSpPr>
          <p:nvPr/>
        </p:nvSpPr>
        <p:spPr bwMode="auto">
          <a:xfrm>
            <a:off x="1692261" y="1452947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Manufacturing</a:t>
            </a:r>
          </a:p>
        </p:txBody>
      </p:sp>
      <p:sp>
        <p:nvSpPr>
          <p:cNvPr id="151" name="TextBox 16"/>
          <p:cNvSpPr txBox="1">
            <a:spLocks noChangeArrowheads="1"/>
          </p:cNvSpPr>
          <p:nvPr/>
        </p:nvSpPr>
        <p:spPr bwMode="auto">
          <a:xfrm>
            <a:off x="231620" y="1460092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Construction</a:t>
            </a:r>
          </a:p>
        </p:txBody>
      </p:sp>
      <p:sp>
        <p:nvSpPr>
          <p:cNvPr id="152" name="TextBox 16"/>
          <p:cNvSpPr txBox="1">
            <a:spLocks noChangeArrowheads="1"/>
          </p:cNvSpPr>
          <p:nvPr/>
        </p:nvSpPr>
        <p:spPr bwMode="auto">
          <a:xfrm>
            <a:off x="382587" y="1407645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Catering</a:t>
            </a:r>
          </a:p>
        </p:txBody>
      </p: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1666773" y="14364426"/>
            <a:ext cx="210549" cy="56331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1000439" y="14093412"/>
            <a:ext cx="263499" cy="79598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944907" y="14594451"/>
            <a:ext cx="208306" cy="18406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TextBox 16"/>
          <p:cNvSpPr txBox="1">
            <a:spLocks noChangeArrowheads="1"/>
          </p:cNvSpPr>
          <p:nvPr/>
        </p:nvSpPr>
        <p:spPr bwMode="auto">
          <a:xfrm>
            <a:off x="2278385" y="1263317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Marking out</a:t>
            </a:r>
          </a:p>
        </p:txBody>
      </p:sp>
      <p:pic>
        <p:nvPicPr>
          <p:cNvPr id="160" name="Picture 461" descr="Related image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2500" b="85000" l="13000" r="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16" t="11331" r="14396" b="14211"/>
          <a:stretch/>
        </p:blipFill>
        <p:spPr bwMode="auto">
          <a:xfrm rot="14810229">
            <a:off x="2466249" y="12911007"/>
            <a:ext cx="260810" cy="26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1" name="TextBox 16"/>
          <p:cNvSpPr txBox="1">
            <a:spLocks noChangeArrowheads="1"/>
          </p:cNvSpPr>
          <p:nvPr/>
        </p:nvSpPr>
        <p:spPr bwMode="auto">
          <a:xfrm>
            <a:off x="2307053" y="1438121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Lap Joint</a:t>
            </a:r>
          </a:p>
        </p:txBody>
      </p:sp>
      <p:pic>
        <p:nvPicPr>
          <p:cNvPr id="24" name="Picture 14" descr="Image result for router clipart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951" y="14073998"/>
            <a:ext cx="343036" cy="34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6" descr="Image result for led clipart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5280" b="97516" l="10000" r="90000">
                        <a14:foregroundMark x1="24000" y1="36335" x2="24000" y2="36335"/>
                        <a14:foregroundMark x1="31667" y1="21429" x2="31667" y2="21429"/>
                        <a14:foregroundMark x1="49000" y1="15528" x2="49000" y2="15528"/>
                        <a14:foregroundMark x1="67000" y1="20186" x2="67000" y2="20186"/>
                        <a14:foregroundMark x1="73000" y1="36335" x2="73000" y2="36335"/>
                        <a14:foregroundMark x1="51333" y1="54348" x2="51333" y2="543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834" y="12674760"/>
            <a:ext cx="414508" cy="44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" name="TextBox 16"/>
          <p:cNvSpPr txBox="1">
            <a:spLocks noChangeArrowheads="1"/>
          </p:cNvSpPr>
          <p:nvPr/>
        </p:nvSpPr>
        <p:spPr bwMode="auto">
          <a:xfrm>
            <a:off x="2840721" y="1304367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Electronics</a:t>
            </a:r>
          </a:p>
        </p:txBody>
      </p:sp>
      <p:pic>
        <p:nvPicPr>
          <p:cNvPr id="26" name="Picture 18" descr="Image result for Accessfm clipart"/>
          <p:cNvPicPr>
            <a:picLocks noChangeAspect="1" noChangeArrowheads="1"/>
          </p:cNvPicPr>
          <p:nvPr/>
        </p:nvPicPr>
        <p:blipFill rotWithShape="1"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7" t="13246" r="16963" b="22018"/>
          <a:stretch/>
        </p:blipFill>
        <p:spPr bwMode="auto">
          <a:xfrm>
            <a:off x="2751998" y="14265952"/>
            <a:ext cx="735325" cy="337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7" name="TextBox 16"/>
          <p:cNvSpPr txBox="1">
            <a:spLocks noChangeArrowheads="1"/>
          </p:cNvSpPr>
          <p:nvPr/>
        </p:nvSpPr>
        <p:spPr bwMode="auto">
          <a:xfrm>
            <a:off x="2783972" y="1408554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Specification</a:t>
            </a:r>
          </a:p>
        </p:txBody>
      </p:sp>
      <p:pic>
        <p:nvPicPr>
          <p:cNvPr id="168" name="Picture 167" descr="Image result for lego man"/>
          <p:cNvPicPr/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121" y="12779357"/>
            <a:ext cx="311997" cy="473256"/>
          </a:xfrm>
          <a:prstGeom prst="rect">
            <a:avLst/>
          </a:prstGeom>
          <a:noFill/>
        </p:spPr>
      </p:pic>
      <p:sp>
        <p:nvSpPr>
          <p:cNvPr id="169" name="TextBox 16"/>
          <p:cNvSpPr txBox="1">
            <a:spLocks noChangeArrowheads="1"/>
          </p:cNvSpPr>
          <p:nvPr/>
        </p:nvSpPr>
        <p:spPr bwMode="auto">
          <a:xfrm>
            <a:off x="3239918" y="1257071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PPE</a:t>
            </a:r>
          </a:p>
        </p:txBody>
      </p:sp>
      <p:pic>
        <p:nvPicPr>
          <p:cNvPr id="170" name="Picture 169" descr="Rocket"/>
          <p:cNvPicPr/>
          <p:nvPr/>
        </p:nvPicPr>
        <p:blipFill rotWithShape="1"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10000" b="90000" l="37822" r="6532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384" r="31233"/>
          <a:stretch/>
        </p:blipFill>
        <p:spPr bwMode="auto">
          <a:xfrm>
            <a:off x="3581430" y="13963141"/>
            <a:ext cx="298130" cy="524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1" name="TextBox 16"/>
          <p:cNvSpPr txBox="1">
            <a:spLocks noChangeArrowheads="1"/>
          </p:cNvSpPr>
          <p:nvPr/>
        </p:nvSpPr>
        <p:spPr bwMode="auto">
          <a:xfrm>
            <a:off x="3324909" y="1438389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Evaluation</a:t>
            </a:r>
          </a:p>
        </p:txBody>
      </p:sp>
      <p:pic>
        <p:nvPicPr>
          <p:cNvPr id="1044" name="Picture 20" descr="Image result for flowchart clipart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ackgroundRemoval t="10000" b="90000" l="10000" r="9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3547" y="12626306"/>
            <a:ext cx="454266" cy="45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3" name="TextBox 16"/>
          <p:cNvSpPr txBox="1">
            <a:spLocks noChangeArrowheads="1"/>
          </p:cNvSpPr>
          <p:nvPr/>
        </p:nvSpPr>
        <p:spPr bwMode="auto">
          <a:xfrm>
            <a:off x="3729157" y="1300090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Flowchart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Planning</a:t>
            </a:r>
          </a:p>
        </p:txBody>
      </p:sp>
      <p:pic>
        <p:nvPicPr>
          <p:cNvPr id="1048" name="Picture 24" descr="Image result for risk assessment clipart"/>
          <p:cNvPicPr>
            <a:picLocks noChangeAspect="1" noChangeArrowheads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210" y="14382750"/>
            <a:ext cx="451467" cy="28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6" name="TextBox 16"/>
          <p:cNvSpPr txBox="1">
            <a:spLocks noChangeArrowheads="1"/>
          </p:cNvSpPr>
          <p:nvPr/>
        </p:nvSpPr>
        <p:spPr bwMode="auto">
          <a:xfrm>
            <a:off x="3840267" y="14040696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Risk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Assessment</a:t>
            </a:r>
          </a:p>
        </p:txBody>
      </p: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4253017" y="13847762"/>
            <a:ext cx="0" cy="27092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Connector 17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3151088" y="13837728"/>
            <a:ext cx="0" cy="27092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120585" y="13258800"/>
            <a:ext cx="0" cy="270926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3838827" y="13827678"/>
            <a:ext cx="0" cy="27092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2577424" y="13808419"/>
            <a:ext cx="1" cy="242545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Connector 18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>
            <a:off x="2651256" y="13250863"/>
            <a:ext cx="570" cy="213565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636174" y="13276005"/>
            <a:ext cx="0" cy="188423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4141907" y="13315950"/>
            <a:ext cx="0" cy="169863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1" name="TextBox 16"/>
          <p:cNvSpPr txBox="1">
            <a:spLocks noChangeArrowheads="1"/>
          </p:cNvSpPr>
          <p:nvPr/>
        </p:nvSpPr>
        <p:spPr bwMode="auto">
          <a:xfrm>
            <a:off x="4650296" y="1437957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Lap joint</a:t>
            </a:r>
          </a:p>
        </p:txBody>
      </p:sp>
      <p:pic>
        <p:nvPicPr>
          <p:cNvPr id="192" name="Picture 449" descr="Image result for clip art tenon sa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386" y="14111546"/>
            <a:ext cx="309515" cy="33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" name="TextBox 16"/>
          <p:cNvSpPr txBox="1">
            <a:spLocks noChangeArrowheads="1"/>
          </p:cNvSpPr>
          <p:nvPr/>
        </p:nvSpPr>
        <p:spPr bwMode="auto">
          <a:xfrm>
            <a:off x="5054651" y="1402136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Marking out</a:t>
            </a:r>
          </a:p>
        </p:txBody>
      </p:sp>
      <p:pic>
        <p:nvPicPr>
          <p:cNvPr id="195" name="Picture 461" descr="Related image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2500" b="85000" l="13000" r="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16" t="11331" r="14396" b="14211"/>
          <a:stretch/>
        </p:blipFill>
        <p:spPr bwMode="auto">
          <a:xfrm rot="14810229">
            <a:off x="5243192" y="14279294"/>
            <a:ext cx="260810" cy="26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" name="Picture 195" descr="Image result for cams"/>
          <p:cNvPicPr/>
          <p:nvPr/>
        </p:nvPicPr>
        <p:blipFill rotWithShape="1"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7917" t="57600" r="4083" b="7200"/>
          <a:stretch/>
        </p:blipFill>
        <p:spPr bwMode="auto">
          <a:xfrm>
            <a:off x="1893698" y="14892755"/>
            <a:ext cx="252037" cy="271674"/>
          </a:xfrm>
          <a:prstGeom prst="rect">
            <a:avLst/>
          </a:prstGeom>
          <a:noFill/>
        </p:spPr>
      </p:pic>
      <p:sp>
        <p:nvSpPr>
          <p:cNvPr id="197" name="TextBox 16"/>
          <p:cNvSpPr txBox="1">
            <a:spLocks noChangeArrowheads="1"/>
          </p:cNvSpPr>
          <p:nvPr/>
        </p:nvSpPr>
        <p:spPr bwMode="auto">
          <a:xfrm>
            <a:off x="1797272" y="14693289"/>
            <a:ext cx="49080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Cams</a:t>
            </a:r>
          </a:p>
        </p:txBody>
      </p:sp>
      <p:pic>
        <p:nvPicPr>
          <p:cNvPr id="198" name="Picture 197" descr="Image result for life cycle analysis gcse"/>
          <p:cNvPicPr/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725" y="12674760"/>
            <a:ext cx="440785" cy="353188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TextBox 16"/>
          <p:cNvSpPr txBox="1">
            <a:spLocks noChangeArrowheads="1"/>
          </p:cNvSpPr>
          <p:nvPr/>
        </p:nvSpPr>
        <p:spPr bwMode="auto">
          <a:xfrm>
            <a:off x="4978300" y="1295270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Life cycle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analysis</a:t>
            </a:r>
          </a:p>
        </p:txBody>
      </p:sp>
      <p:pic>
        <p:nvPicPr>
          <p:cNvPr id="200" name="Picture 199"/>
          <p:cNvPicPr/>
          <p:nvPr/>
        </p:nvPicPr>
        <p:blipFill rotWithShape="1"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4" t="21199" r="35348" b="18415"/>
          <a:stretch/>
        </p:blipFill>
        <p:spPr bwMode="auto">
          <a:xfrm>
            <a:off x="5717995" y="12865318"/>
            <a:ext cx="533641" cy="3656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01" name="TextBox 16"/>
          <p:cNvSpPr txBox="1">
            <a:spLocks noChangeArrowheads="1"/>
          </p:cNvSpPr>
          <p:nvPr/>
        </p:nvSpPr>
        <p:spPr bwMode="auto">
          <a:xfrm>
            <a:off x="5555147" y="1264018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</a:t>
            </a:r>
          </a:p>
        </p:txBody>
      </p:sp>
      <p:sp>
        <p:nvSpPr>
          <p:cNvPr id="203" name="TextBox 16"/>
          <p:cNvSpPr txBox="1">
            <a:spLocks noChangeArrowheads="1"/>
          </p:cNvSpPr>
          <p:nvPr/>
        </p:nvSpPr>
        <p:spPr bwMode="auto">
          <a:xfrm>
            <a:off x="5497013" y="1439025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Composites</a:t>
            </a:r>
          </a:p>
        </p:txBody>
      </p:sp>
      <p:sp>
        <p:nvSpPr>
          <p:cNvPr id="204" name="TextBox 16"/>
          <p:cNvSpPr txBox="1">
            <a:spLocks noChangeArrowheads="1"/>
          </p:cNvSpPr>
          <p:nvPr/>
        </p:nvSpPr>
        <p:spPr bwMode="auto">
          <a:xfrm>
            <a:off x="6104449" y="1400763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Star Diagram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EBI/WWW</a:t>
            </a:r>
          </a:p>
        </p:txBody>
      </p:sp>
      <p:pic>
        <p:nvPicPr>
          <p:cNvPr id="205" name="Picture 453" descr="Image result for star diagram evaluation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75" b="9269"/>
          <a:stretch/>
        </p:blipFill>
        <p:spPr bwMode="auto">
          <a:xfrm>
            <a:off x="6308180" y="14298868"/>
            <a:ext cx="377548" cy="352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53624" y="12715299"/>
            <a:ext cx="558870" cy="410378"/>
          </a:xfrm>
          <a:prstGeom prst="rect">
            <a:avLst/>
          </a:prstGeom>
        </p:spPr>
      </p:pic>
      <p:sp>
        <p:nvSpPr>
          <p:cNvPr id="214" name="TextBox 16"/>
          <p:cNvSpPr txBox="1">
            <a:spLocks noChangeArrowheads="1"/>
          </p:cNvSpPr>
          <p:nvPr/>
        </p:nvSpPr>
        <p:spPr bwMode="auto">
          <a:xfrm>
            <a:off x="6104449" y="1310415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Brief</a:t>
            </a:r>
          </a:p>
        </p:txBody>
      </p: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6459831" y="13789873"/>
            <a:ext cx="0" cy="27092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Straight Connector 22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5891502" y="13837537"/>
            <a:ext cx="677" cy="225905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Straight Connector 22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4874229" y="13826563"/>
            <a:ext cx="0" cy="240838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231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5395118" y="13842722"/>
            <a:ext cx="0" cy="240838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>
            <a:off x="6535233" y="13287231"/>
            <a:ext cx="562" cy="234691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5994822" y="13252985"/>
            <a:ext cx="820" cy="200579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5" name="Straight Connector 23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4838474" y="13214887"/>
            <a:ext cx="0" cy="270926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5384981" y="13230953"/>
            <a:ext cx="585" cy="23106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2036763" y="14722444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37" name="Straight Connector 236"/>
          <p:cNvCxnSpPr/>
          <p:nvPr/>
        </p:nvCxnSpPr>
        <p:spPr>
          <a:xfrm flipV="1">
            <a:off x="2045799" y="12530564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38" name="Straight Connector 237"/>
          <p:cNvCxnSpPr/>
          <p:nvPr/>
        </p:nvCxnSpPr>
        <p:spPr>
          <a:xfrm flipV="1">
            <a:off x="2054444" y="10265148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39" name="Straight Connector 238"/>
          <p:cNvCxnSpPr/>
          <p:nvPr/>
        </p:nvCxnSpPr>
        <p:spPr>
          <a:xfrm flipV="1">
            <a:off x="2059289" y="8150757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40" name="Straight Connector 239"/>
          <p:cNvCxnSpPr/>
          <p:nvPr/>
        </p:nvCxnSpPr>
        <p:spPr>
          <a:xfrm flipV="1">
            <a:off x="2093165" y="5930857"/>
            <a:ext cx="5787230" cy="19874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50" name="Picture 26" descr="Image result for 6 r's clipart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429" y="14022613"/>
            <a:ext cx="411601" cy="34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fsc clipart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915" y="14341992"/>
            <a:ext cx="336454" cy="33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Image result for wind power clipart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959" y="13981352"/>
            <a:ext cx="314657" cy="37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Image result for sustainable fish clipart"/>
          <p:cNvPicPr>
            <a:picLocks noChangeAspect="1" noChangeArrowheads="1"/>
          </p:cNvPicPr>
          <p:nvPr/>
        </p:nvPicPr>
        <p:blipFill>
          <a:blip r:embed="rId65" cstate="print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876" y="12698915"/>
            <a:ext cx="426915" cy="30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Image result for sustainable food clipart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BEBA8EAE-BF5A-486C-A8C5-ECC9F3942E4B}">
                <a14:imgProps xmlns:a14="http://schemas.microsoft.com/office/drawing/2010/main">
                  <a14:imgLayer r:embed="rId6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823" y="12878575"/>
            <a:ext cx="376599" cy="37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1" name="TextBox 16"/>
          <p:cNvSpPr txBox="1">
            <a:spLocks noChangeArrowheads="1"/>
          </p:cNvSpPr>
          <p:nvPr/>
        </p:nvSpPr>
        <p:spPr bwMode="auto">
          <a:xfrm>
            <a:off x="6865341" y="1297054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Sustainable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Fish</a:t>
            </a:r>
          </a:p>
        </p:txBody>
      </p:sp>
      <p:sp>
        <p:nvSpPr>
          <p:cNvPr id="242" name="TextBox 16"/>
          <p:cNvSpPr txBox="1">
            <a:spLocks noChangeArrowheads="1"/>
          </p:cNvSpPr>
          <p:nvPr/>
        </p:nvSpPr>
        <p:spPr bwMode="auto">
          <a:xfrm>
            <a:off x="7427541" y="1258974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Sustainable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Farming</a:t>
            </a:r>
          </a:p>
        </p:txBody>
      </p:sp>
      <p:sp>
        <p:nvSpPr>
          <p:cNvPr id="243" name="TextBox 16"/>
          <p:cNvSpPr txBox="1">
            <a:spLocks noChangeArrowheads="1"/>
          </p:cNvSpPr>
          <p:nvPr/>
        </p:nvSpPr>
        <p:spPr bwMode="auto">
          <a:xfrm>
            <a:off x="6865341" y="1434325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6 R’s</a:t>
            </a:r>
          </a:p>
        </p:txBody>
      </p:sp>
      <p:sp>
        <p:nvSpPr>
          <p:cNvPr id="244" name="TextBox 16"/>
          <p:cNvSpPr txBox="1">
            <a:spLocks noChangeArrowheads="1"/>
          </p:cNvSpPr>
          <p:nvPr/>
        </p:nvSpPr>
        <p:spPr bwMode="auto">
          <a:xfrm>
            <a:off x="7427767" y="13952353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The Forest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Stewardship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Council</a:t>
            </a:r>
          </a:p>
        </p:txBody>
      </p:sp>
      <p:sp>
        <p:nvSpPr>
          <p:cNvPr id="245" name="TextBox 16"/>
          <p:cNvSpPr txBox="1">
            <a:spLocks noChangeArrowheads="1"/>
          </p:cNvSpPr>
          <p:nvPr/>
        </p:nvSpPr>
        <p:spPr bwMode="auto">
          <a:xfrm>
            <a:off x="8097044" y="1428429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Renewable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</a:t>
            </a:r>
          </a:p>
        </p:txBody>
      </p:sp>
      <p:pic>
        <p:nvPicPr>
          <p:cNvPr id="1064" name="Picture 40" descr="Image result for pencil clipart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3998" y="12183295"/>
            <a:ext cx="475163" cy="35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9" name="TextBox 16"/>
          <p:cNvSpPr txBox="1">
            <a:spLocks noChangeArrowheads="1"/>
          </p:cNvSpPr>
          <p:nvPr/>
        </p:nvSpPr>
        <p:spPr bwMode="auto">
          <a:xfrm>
            <a:off x="8872041" y="1248608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Sketch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cxnSp>
        <p:nvCxnSpPr>
          <p:cNvPr id="251" name="Straight Connector 25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8785134" y="13245979"/>
            <a:ext cx="153486" cy="73617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3" name="Straight Connector 25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>
            <a:off x="8950416" y="12325833"/>
            <a:ext cx="236050" cy="63114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>
            <a:off x="8899760" y="11999477"/>
            <a:ext cx="193441" cy="113176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Straight Connector 25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271800" y="13260640"/>
            <a:ext cx="585" cy="23106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862991" y="13268955"/>
            <a:ext cx="585" cy="23106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Straight Connector 25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288174" y="13824951"/>
            <a:ext cx="3735" cy="174927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822125" y="13834815"/>
            <a:ext cx="3735" cy="174927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Straight Connector 26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8350309" y="13784984"/>
            <a:ext cx="101056" cy="162234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7" name="Rectangle 246"/>
          <p:cNvSpPr/>
          <p:nvPr/>
        </p:nvSpPr>
        <p:spPr>
          <a:xfrm>
            <a:off x="5158724" y="11021219"/>
            <a:ext cx="60325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8" name="Rectangle 247"/>
          <p:cNvSpPr/>
          <p:nvPr/>
        </p:nvSpPr>
        <p:spPr>
          <a:xfrm>
            <a:off x="2446782" y="11107645"/>
            <a:ext cx="60325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2" name="TextBox 52"/>
          <p:cNvSpPr txBox="1">
            <a:spLocks noChangeArrowheads="1"/>
          </p:cNvSpPr>
          <p:nvPr/>
        </p:nvSpPr>
        <p:spPr bwMode="auto">
          <a:xfrm>
            <a:off x="5604028" y="11207543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Set Design</a:t>
            </a:r>
          </a:p>
        </p:txBody>
      </p:sp>
      <p:sp>
        <p:nvSpPr>
          <p:cNvPr id="254" name="TextBox 52"/>
          <p:cNvSpPr txBox="1">
            <a:spLocks noChangeArrowheads="1"/>
          </p:cNvSpPr>
          <p:nvPr/>
        </p:nvSpPr>
        <p:spPr bwMode="auto">
          <a:xfrm>
            <a:off x="2948830" y="11232417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CAD / CAM</a:t>
            </a:r>
          </a:p>
        </p:txBody>
      </p:sp>
      <p:sp>
        <p:nvSpPr>
          <p:cNvPr id="256" name="TextBox 52"/>
          <p:cNvSpPr txBox="1">
            <a:spLocks noChangeArrowheads="1"/>
          </p:cNvSpPr>
          <p:nvPr/>
        </p:nvSpPr>
        <p:spPr bwMode="auto">
          <a:xfrm>
            <a:off x="459132" y="10333891"/>
            <a:ext cx="181847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Metal </a:t>
            </a:r>
          </a:p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bottle </a:t>
            </a:r>
          </a:p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opener</a:t>
            </a:r>
          </a:p>
        </p:txBody>
      </p:sp>
      <p:sp>
        <p:nvSpPr>
          <p:cNvPr id="261" name="TextBox 52"/>
          <p:cNvSpPr txBox="1">
            <a:spLocks noChangeArrowheads="1"/>
          </p:cNvSpPr>
          <p:nvPr/>
        </p:nvSpPr>
        <p:spPr bwMode="auto">
          <a:xfrm>
            <a:off x="2316859" y="9122008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Materials </a:t>
            </a:r>
          </a:p>
        </p:txBody>
      </p:sp>
      <p:sp>
        <p:nvSpPr>
          <p:cNvPr id="264" name="Rectangle 263"/>
          <p:cNvSpPr/>
          <p:nvPr/>
        </p:nvSpPr>
        <p:spPr>
          <a:xfrm>
            <a:off x="4141907" y="8955252"/>
            <a:ext cx="60325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5" name="TextBox 52"/>
          <p:cNvSpPr txBox="1">
            <a:spLocks noChangeArrowheads="1"/>
          </p:cNvSpPr>
          <p:nvPr/>
        </p:nvSpPr>
        <p:spPr bwMode="auto">
          <a:xfrm>
            <a:off x="4166336" y="9129697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Designing principles</a:t>
            </a:r>
          </a:p>
        </p:txBody>
      </p:sp>
      <p:sp>
        <p:nvSpPr>
          <p:cNvPr id="266" name="TextBox 52"/>
          <p:cNvSpPr txBox="1">
            <a:spLocks noChangeArrowheads="1"/>
          </p:cNvSpPr>
          <p:nvPr/>
        </p:nvSpPr>
        <p:spPr bwMode="auto">
          <a:xfrm>
            <a:off x="6051115" y="9141009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Making principles</a:t>
            </a:r>
          </a:p>
        </p:txBody>
      </p:sp>
      <p:sp>
        <p:nvSpPr>
          <p:cNvPr id="267" name="TextBox 52"/>
          <p:cNvSpPr txBox="1">
            <a:spLocks noChangeArrowheads="1"/>
          </p:cNvSpPr>
          <p:nvPr/>
        </p:nvSpPr>
        <p:spPr bwMode="auto">
          <a:xfrm>
            <a:off x="8282978" y="7705813"/>
            <a:ext cx="71557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New and emerging </a:t>
            </a:r>
            <a:r>
              <a:rPr lang="en-US" altLang="en-US" sz="1200" b="1" dirty="0">
                <a:latin typeface="Gill Sans MT Condensed" panose="020B0506020104020203" pitchFamily="34" charset="0"/>
              </a:rPr>
              <a:t>technology</a:t>
            </a:r>
            <a:r>
              <a:rPr lang="en-US" altLang="en-US" sz="1600" b="1" dirty="0">
                <a:latin typeface="Gill Sans MT Condensed" panose="020B0506020104020203" pitchFamily="34" charset="0"/>
              </a:rPr>
              <a:t>.</a:t>
            </a:r>
          </a:p>
        </p:txBody>
      </p:sp>
      <p:sp>
        <p:nvSpPr>
          <p:cNvPr id="268" name="Rectangle 267"/>
          <p:cNvSpPr/>
          <p:nvPr/>
        </p:nvSpPr>
        <p:spPr>
          <a:xfrm>
            <a:off x="5945499" y="8946965"/>
            <a:ext cx="60325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0" name="Rectangle 269"/>
          <p:cNvSpPr/>
          <p:nvPr/>
        </p:nvSpPr>
        <p:spPr>
          <a:xfrm rot="19321381" flipV="1">
            <a:off x="8125776" y="8842378"/>
            <a:ext cx="76434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1" name="Rectangle 270"/>
          <p:cNvSpPr/>
          <p:nvPr/>
        </p:nvSpPr>
        <p:spPr>
          <a:xfrm rot="13921381" flipV="1">
            <a:off x="8227483" y="6935469"/>
            <a:ext cx="76434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2" name="TextBox 52"/>
          <p:cNvSpPr txBox="1">
            <a:spLocks noChangeArrowheads="1"/>
          </p:cNvSpPr>
          <p:nvPr/>
        </p:nvSpPr>
        <p:spPr bwMode="auto">
          <a:xfrm>
            <a:off x="5669008" y="6842021"/>
            <a:ext cx="18184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Non Examined Assessment (</a:t>
            </a:r>
            <a:r>
              <a:rPr lang="en-US" altLang="en-US" sz="1600" b="1" dirty="0" err="1">
                <a:latin typeface="Gill Sans MT Condensed" panose="020B0506020104020203" pitchFamily="34" charset="0"/>
              </a:rPr>
              <a:t>Practise</a:t>
            </a:r>
            <a:r>
              <a:rPr lang="en-US" altLang="en-US" sz="1600" b="1" dirty="0">
                <a:latin typeface="Gill Sans MT Condensed" panose="020B0506020104020203" pitchFamily="34" charset="0"/>
              </a:rPr>
              <a:t>)</a:t>
            </a:r>
          </a:p>
        </p:txBody>
      </p:sp>
      <p:sp>
        <p:nvSpPr>
          <p:cNvPr id="273" name="TextBox 52"/>
          <p:cNvSpPr txBox="1">
            <a:spLocks noChangeArrowheads="1"/>
          </p:cNvSpPr>
          <p:nvPr/>
        </p:nvSpPr>
        <p:spPr bwMode="auto">
          <a:xfrm>
            <a:off x="1970865" y="6847118"/>
            <a:ext cx="18184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None Examined Assessment</a:t>
            </a:r>
          </a:p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(Research)</a:t>
            </a:r>
          </a:p>
        </p:txBody>
      </p:sp>
      <p:sp>
        <p:nvSpPr>
          <p:cNvPr id="274" name="Rectangle 273"/>
          <p:cNvSpPr/>
          <p:nvPr/>
        </p:nvSpPr>
        <p:spPr>
          <a:xfrm>
            <a:off x="2222803" y="4504098"/>
            <a:ext cx="79466" cy="79138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5" name="Rectangle 274"/>
          <p:cNvSpPr/>
          <p:nvPr/>
        </p:nvSpPr>
        <p:spPr>
          <a:xfrm>
            <a:off x="4904168" y="4555311"/>
            <a:ext cx="60325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7" name="TextBox 52"/>
          <p:cNvSpPr txBox="1">
            <a:spLocks noChangeArrowheads="1"/>
          </p:cNvSpPr>
          <p:nvPr/>
        </p:nvSpPr>
        <p:spPr bwMode="auto">
          <a:xfrm>
            <a:off x="5188886" y="4708248"/>
            <a:ext cx="18184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Core Exam Content</a:t>
            </a:r>
          </a:p>
        </p:txBody>
      </p:sp>
      <p:sp>
        <p:nvSpPr>
          <p:cNvPr id="278" name="Rectangle 277"/>
          <p:cNvSpPr/>
          <p:nvPr/>
        </p:nvSpPr>
        <p:spPr>
          <a:xfrm rot="13921381" flipV="1">
            <a:off x="1708803" y="6575239"/>
            <a:ext cx="76434" cy="69056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9" name="TextBox 52"/>
          <p:cNvSpPr txBox="1">
            <a:spLocks noChangeArrowheads="1"/>
          </p:cNvSpPr>
          <p:nvPr/>
        </p:nvSpPr>
        <p:spPr bwMode="auto">
          <a:xfrm>
            <a:off x="944907" y="5441872"/>
            <a:ext cx="88254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>
                <a:latin typeface="Gill Sans MT Condensed" panose="020B0506020104020203" pitchFamily="34" charset="0"/>
              </a:rPr>
              <a:t>Non </a:t>
            </a:r>
          </a:p>
          <a:p>
            <a:pPr algn="ctr" eaLnBrk="1" hangingPunct="1"/>
            <a:r>
              <a:rPr lang="en-US" altLang="en-US" sz="1400" b="1" dirty="0">
                <a:latin typeface="Gill Sans MT Condensed" panose="020B0506020104020203" pitchFamily="34" charset="0"/>
              </a:rPr>
              <a:t>Examined </a:t>
            </a:r>
          </a:p>
          <a:p>
            <a:pPr algn="ctr" eaLnBrk="1" hangingPunct="1"/>
            <a:r>
              <a:rPr lang="en-US" altLang="en-US" sz="1400" b="1" dirty="0">
                <a:latin typeface="Gill Sans MT Condensed" panose="020B0506020104020203" pitchFamily="34" charset="0"/>
              </a:rPr>
              <a:t>Assessment</a:t>
            </a:r>
          </a:p>
          <a:p>
            <a:pPr algn="ctr" eaLnBrk="1" hangingPunct="1"/>
            <a:r>
              <a:rPr lang="en-US" altLang="en-US" sz="1400" b="1" dirty="0">
                <a:latin typeface="Gill Sans MT Condensed" panose="020B0506020104020203" pitchFamily="34" charset="0"/>
              </a:rPr>
              <a:t>(Designing)</a:t>
            </a:r>
          </a:p>
        </p:txBody>
      </p:sp>
      <p:pic>
        <p:nvPicPr>
          <p:cNvPr id="257" name="Picture 256" descr="Image result for life cycle analysis gcse"/>
          <p:cNvPicPr/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17" y="11887914"/>
            <a:ext cx="440785" cy="353188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TextBox 16"/>
          <p:cNvSpPr txBox="1">
            <a:spLocks noChangeArrowheads="1"/>
          </p:cNvSpPr>
          <p:nvPr/>
        </p:nvSpPr>
        <p:spPr bwMode="auto">
          <a:xfrm>
            <a:off x="4439521" y="1219404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Life cycle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analysis</a:t>
            </a:r>
          </a:p>
        </p:txBody>
      </p: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4854040" y="11626509"/>
            <a:ext cx="3677" cy="250297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1" name="Picture 280"/>
          <p:cNvPicPr>
            <a:picLocks noChangeAspect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16008" y="11943472"/>
            <a:ext cx="558870" cy="410378"/>
          </a:xfrm>
          <a:prstGeom prst="rect">
            <a:avLst/>
          </a:prstGeom>
        </p:spPr>
      </p:pic>
      <p:sp>
        <p:nvSpPr>
          <p:cNvPr id="282" name="TextBox 16"/>
          <p:cNvSpPr txBox="1">
            <a:spLocks noChangeArrowheads="1"/>
          </p:cNvSpPr>
          <p:nvPr/>
        </p:nvSpPr>
        <p:spPr bwMode="auto">
          <a:xfrm>
            <a:off x="6966833" y="1233232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Brief</a:t>
            </a:r>
          </a:p>
        </p:txBody>
      </p:sp>
      <p:cxnSp>
        <p:nvCxnSpPr>
          <p:cNvPr id="283" name="Straight Connector 28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7398470" y="11574346"/>
            <a:ext cx="1790" cy="306992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Woodwork - Biscuit Joint information and Pictures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559" y="12073276"/>
            <a:ext cx="598298" cy="40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4" name="TextBox 16"/>
          <p:cNvSpPr txBox="1">
            <a:spLocks noChangeArrowheads="1"/>
          </p:cNvSpPr>
          <p:nvPr/>
        </p:nvSpPr>
        <p:spPr bwMode="auto">
          <a:xfrm>
            <a:off x="6272855" y="1185227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Model making</a:t>
            </a:r>
          </a:p>
        </p:txBody>
      </p:sp>
      <p:cxnSp>
        <p:nvCxnSpPr>
          <p:cNvPr id="285" name="Straight Connector 28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6699163" y="11599659"/>
            <a:ext cx="1790" cy="306992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7" name="TextBox 16"/>
          <p:cNvSpPr txBox="1">
            <a:spLocks noChangeArrowheads="1"/>
          </p:cNvSpPr>
          <p:nvPr/>
        </p:nvSpPr>
        <p:spPr bwMode="auto">
          <a:xfrm>
            <a:off x="5184876" y="1183937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Presenting</a:t>
            </a:r>
          </a:p>
        </p:txBody>
      </p:sp>
      <p:cxnSp>
        <p:nvCxnSpPr>
          <p:cNvPr id="288" name="Straight Connector 28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  <a:stCxn id="287" idx="0"/>
          </p:cNvCxnSpPr>
          <p:nvPr/>
        </p:nvCxnSpPr>
        <p:spPr>
          <a:xfrm flipH="1" flipV="1">
            <a:off x="5588308" y="11609631"/>
            <a:ext cx="9318" cy="229742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0" name="TextBox 16"/>
          <p:cNvSpPr txBox="1">
            <a:spLocks noChangeArrowheads="1"/>
          </p:cNvSpPr>
          <p:nvPr/>
        </p:nvSpPr>
        <p:spPr bwMode="auto">
          <a:xfrm>
            <a:off x="5908674" y="1224633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Publisher</a:t>
            </a:r>
          </a:p>
        </p:txBody>
      </p:sp>
      <p:cxnSp>
        <p:nvCxnSpPr>
          <p:cNvPr id="291" name="Straight Connector 29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6230858" y="11571876"/>
            <a:ext cx="7132" cy="169836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2" name="TextBox 16"/>
          <p:cNvSpPr txBox="1">
            <a:spLocks noChangeArrowheads="1"/>
          </p:cNvSpPr>
          <p:nvPr/>
        </p:nvSpPr>
        <p:spPr bwMode="auto">
          <a:xfrm>
            <a:off x="5154195" y="1029276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Star Diagram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EBI/WWW</a:t>
            </a:r>
          </a:p>
        </p:txBody>
      </p:sp>
      <p:pic>
        <p:nvPicPr>
          <p:cNvPr id="293" name="Picture 453" descr="Image result for star diagram evaluation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75" b="9269"/>
          <a:stretch/>
        </p:blipFill>
        <p:spPr bwMode="auto">
          <a:xfrm>
            <a:off x="5357926" y="10583991"/>
            <a:ext cx="377548" cy="352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5545850" y="10988275"/>
            <a:ext cx="851" cy="219268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5" name="TextBox 16"/>
          <p:cNvSpPr txBox="1">
            <a:spLocks noChangeArrowheads="1"/>
          </p:cNvSpPr>
          <p:nvPr/>
        </p:nvSpPr>
        <p:spPr bwMode="auto">
          <a:xfrm>
            <a:off x="5691699" y="1079234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Craft knives</a:t>
            </a:r>
          </a:p>
        </p:txBody>
      </p:sp>
      <p:cxnSp>
        <p:nvCxnSpPr>
          <p:cNvPr id="296" name="Straight Connector 29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6086553" y="10983147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TextBox 16"/>
          <p:cNvSpPr txBox="1">
            <a:spLocks noChangeArrowheads="1"/>
          </p:cNvSpPr>
          <p:nvPr/>
        </p:nvSpPr>
        <p:spPr bwMode="auto">
          <a:xfrm>
            <a:off x="6274581" y="10342865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Shakespeare</a:t>
            </a:r>
          </a:p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</p:txBody>
      </p:sp>
      <p:cxnSp>
        <p:nvCxnSpPr>
          <p:cNvPr id="298" name="Straight Connector 29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6683275" y="11009137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9" name="TextBox 16"/>
          <p:cNvSpPr txBox="1">
            <a:spLocks noChangeArrowheads="1"/>
          </p:cNvSpPr>
          <p:nvPr/>
        </p:nvSpPr>
        <p:spPr bwMode="auto">
          <a:xfrm>
            <a:off x="6751242" y="1077503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work</a:t>
            </a:r>
          </a:p>
        </p:txBody>
      </p:sp>
      <p:sp>
        <p:nvSpPr>
          <p:cNvPr id="300" name="TextBox 16"/>
          <p:cNvSpPr txBox="1">
            <a:spLocks noChangeArrowheads="1"/>
          </p:cNvSpPr>
          <p:nvPr/>
        </p:nvSpPr>
        <p:spPr bwMode="auto">
          <a:xfrm>
            <a:off x="7219905" y="1024531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Graphic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finish</a:t>
            </a:r>
          </a:p>
        </p:txBody>
      </p:sp>
      <p:cxnSp>
        <p:nvCxnSpPr>
          <p:cNvPr id="301" name="Straight Connector 30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625949" y="10936616"/>
            <a:ext cx="0" cy="270926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2" name="Picture 301"/>
          <p:cNvPicPr>
            <a:picLocks noChangeAspect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12360" y="10595381"/>
            <a:ext cx="287028" cy="287028"/>
          </a:xfrm>
          <a:prstGeom prst="rect">
            <a:avLst/>
          </a:prstGeom>
        </p:spPr>
      </p:pic>
      <p:cxnSp>
        <p:nvCxnSpPr>
          <p:cNvPr id="303" name="Straight Connector 30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186737" y="11005500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4" name="Picture 20" descr="Image result for flowchart clipart"/>
          <p:cNvPicPr>
            <a:picLocks noChangeAspect="1" noChangeArrowheads="1"/>
          </p:cNvPicPr>
          <p:nvPr/>
        </p:nvPicPr>
        <p:blipFill>
          <a:blip r:embed="rId50" cstate="print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ackgroundRemoval t="10000" b="90000" l="10000" r="90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789" y="10317788"/>
            <a:ext cx="454266" cy="45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5" name="TextBox 16"/>
          <p:cNvSpPr txBox="1">
            <a:spLocks noChangeArrowheads="1"/>
          </p:cNvSpPr>
          <p:nvPr/>
        </p:nvSpPr>
        <p:spPr bwMode="auto">
          <a:xfrm>
            <a:off x="4512399" y="1069238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Flowchart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Planning</a:t>
            </a:r>
          </a:p>
        </p:txBody>
      </p: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4925149" y="11007432"/>
            <a:ext cx="0" cy="169863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" name="Picture 16" descr="Image result for led clipart"/>
          <p:cNvPicPr>
            <a:picLocks noChangeAspect="1" noChangeArrowheads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5280" b="97516" l="10000" r="90000">
                        <a14:foregroundMark x1="24000" y1="36335" x2="24000" y2="36335"/>
                        <a14:foregroundMark x1="31667" y1="21429" x2="31667" y2="21429"/>
                        <a14:foregroundMark x1="49000" y1="15528" x2="49000" y2="15528"/>
                        <a14:foregroundMark x1="67000" y1="20186" x2="67000" y2="20186"/>
                        <a14:foregroundMark x1="73000" y1="36335" x2="73000" y2="36335"/>
                        <a14:foregroundMark x1="51333" y1="54348" x2="51333" y2="543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49" y="10337563"/>
            <a:ext cx="414508" cy="44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" name="TextBox 16"/>
          <p:cNvSpPr txBox="1">
            <a:spLocks noChangeArrowheads="1"/>
          </p:cNvSpPr>
          <p:nvPr/>
        </p:nvSpPr>
        <p:spPr bwMode="auto">
          <a:xfrm>
            <a:off x="3557568" y="1072842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 dirty="0">
                <a:cs typeface="Calibri" panose="020F0502020204030204" pitchFamily="34" charset="0"/>
              </a:rPr>
              <a:t>Electronics</a:t>
            </a:r>
          </a:p>
        </p:txBody>
      </p:sp>
      <p:cxnSp>
        <p:nvCxnSpPr>
          <p:cNvPr id="309" name="Straight Connector 308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801000" y="10921603"/>
            <a:ext cx="0" cy="270926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1" name="TextBox 16"/>
          <p:cNvSpPr txBox="1">
            <a:spLocks noChangeArrowheads="1"/>
          </p:cNvSpPr>
          <p:nvPr/>
        </p:nvSpPr>
        <p:spPr bwMode="auto">
          <a:xfrm>
            <a:off x="3438602" y="1217287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Evaluation</a:t>
            </a:r>
          </a:p>
        </p:txBody>
      </p:sp>
      <p:cxnSp>
        <p:nvCxnSpPr>
          <p:cNvPr id="312" name="Straight Connector 311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3952520" y="11616667"/>
            <a:ext cx="0" cy="27092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10" descr="Mp3 Car Decal � Signitup - Clipart Ipod Png, Transparent Png ..."/>
          <p:cNvPicPr>
            <a:picLocks noChangeAspect="1" noChangeArrowheads="1"/>
          </p:cNvPicPr>
          <p:nvPr/>
        </p:nvPicPr>
        <p:blipFill rotWithShape="1"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76" r="27678"/>
          <a:stretch/>
        </p:blipFill>
        <p:spPr bwMode="auto">
          <a:xfrm>
            <a:off x="3709400" y="11852344"/>
            <a:ext cx="319767" cy="35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4" name="TextBox 16"/>
          <p:cNvSpPr txBox="1">
            <a:spLocks noChangeArrowheads="1"/>
          </p:cNvSpPr>
          <p:nvPr/>
        </p:nvSpPr>
        <p:spPr bwMode="auto">
          <a:xfrm>
            <a:off x="2348072" y="1223967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SolidWorks</a:t>
            </a:r>
          </a:p>
        </p:txBody>
      </p:sp>
      <p:cxnSp>
        <p:nvCxnSpPr>
          <p:cNvPr id="315" name="Straight Connector 31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2771439" y="11665295"/>
            <a:ext cx="0" cy="27092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6" name="Picture 315"/>
          <p:cNvPicPr>
            <a:picLocks noChangeAspect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97973" y="10553409"/>
            <a:ext cx="558870" cy="410378"/>
          </a:xfrm>
          <a:prstGeom prst="rect">
            <a:avLst/>
          </a:prstGeom>
        </p:spPr>
      </p:pic>
      <p:sp>
        <p:nvSpPr>
          <p:cNvPr id="317" name="TextBox 16"/>
          <p:cNvSpPr txBox="1">
            <a:spLocks noChangeArrowheads="1"/>
          </p:cNvSpPr>
          <p:nvPr/>
        </p:nvSpPr>
        <p:spPr bwMode="auto">
          <a:xfrm>
            <a:off x="3996579" y="1033914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Brief</a:t>
            </a:r>
          </a:p>
        </p:txBody>
      </p:sp>
      <p:cxnSp>
        <p:nvCxnSpPr>
          <p:cNvPr id="318" name="Straight Connector 31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>
            <a:off x="4391617" y="10930379"/>
            <a:ext cx="562" cy="234691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12" descr="Laser Cut Clipart"/>
          <p:cNvPicPr>
            <a:picLocks noChangeAspect="1" noChangeArrowheads="1"/>
          </p:cNvPicPr>
          <p:nvPr/>
        </p:nvPicPr>
        <p:blipFill>
          <a:blip r:embed="rId73" cstate="print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819" y="12115920"/>
            <a:ext cx="455542" cy="35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9" name="TextBox 16"/>
          <p:cNvSpPr txBox="1">
            <a:spLocks noChangeArrowheads="1"/>
          </p:cNvSpPr>
          <p:nvPr/>
        </p:nvSpPr>
        <p:spPr bwMode="auto">
          <a:xfrm>
            <a:off x="2934499" y="1186698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Laser cutting</a:t>
            </a:r>
          </a:p>
        </p:txBody>
      </p:sp>
      <p:cxnSp>
        <p:nvCxnSpPr>
          <p:cNvPr id="320" name="Straight Connector 31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3338235" y="11606249"/>
            <a:ext cx="0" cy="270926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1" name="Picture 447" descr="Image result for 2d desig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0743" y="12130340"/>
            <a:ext cx="450755" cy="33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2" name="TextBox 16"/>
          <p:cNvSpPr txBox="1">
            <a:spLocks noChangeArrowheads="1"/>
          </p:cNvSpPr>
          <p:nvPr/>
        </p:nvSpPr>
        <p:spPr bwMode="auto">
          <a:xfrm>
            <a:off x="3956862" y="1181560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2D Design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Contours</a:t>
            </a:r>
          </a:p>
        </p:txBody>
      </p:sp>
      <p:cxnSp>
        <p:nvCxnSpPr>
          <p:cNvPr id="323" name="Straight Connector 32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4406624" y="11619210"/>
            <a:ext cx="1672" cy="196395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6" name="TextBox 16"/>
          <p:cNvSpPr txBox="1">
            <a:spLocks noChangeArrowheads="1"/>
          </p:cNvSpPr>
          <p:nvPr/>
        </p:nvSpPr>
        <p:spPr bwMode="auto">
          <a:xfrm>
            <a:off x="2931844" y="10323916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3D Printing</a:t>
            </a:r>
          </a:p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359437" y="10952285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14" descr="3D Living Hinges | Kid Makers | Living hinge, Hinges, Round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073" y="10335401"/>
            <a:ext cx="423920" cy="305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8" name="Straight Connector 32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2705648" y="10932856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9" name="TextBox 16"/>
          <p:cNvSpPr txBox="1">
            <a:spLocks noChangeArrowheads="1"/>
          </p:cNvSpPr>
          <p:nvPr/>
        </p:nvSpPr>
        <p:spPr bwMode="auto">
          <a:xfrm>
            <a:off x="2350531" y="1069311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Living Hinge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7"/>
          <a:srcRect l="10450" t="75952" r="74177" b="6079"/>
          <a:stretch/>
        </p:blipFill>
        <p:spPr>
          <a:xfrm>
            <a:off x="1091350" y="11781444"/>
            <a:ext cx="649698" cy="42694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78"/>
          <a:srcRect l="12207" t="41146" r="74616" b="36979"/>
          <a:stretch/>
        </p:blipFill>
        <p:spPr>
          <a:xfrm>
            <a:off x="648207" y="11229409"/>
            <a:ext cx="428206" cy="399659"/>
          </a:xfrm>
          <a:prstGeom prst="rect">
            <a:avLst/>
          </a:prstGeom>
        </p:spPr>
      </p:pic>
      <p:sp>
        <p:nvSpPr>
          <p:cNvPr id="324" name="TextBox 16"/>
          <p:cNvSpPr txBox="1">
            <a:spLocks noChangeArrowheads="1"/>
          </p:cNvSpPr>
          <p:nvPr/>
        </p:nvSpPr>
        <p:spPr bwMode="auto">
          <a:xfrm>
            <a:off x="211774" y="1014343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Brief</a:t>
            </a:r>
          </a:p>
        </p:txBody>
      </p:sp>
      <p:sp>
        <p:nvSpPr>
          <p:cNvPr id="331" name="TextBox 16"/>
          <p:cNvSpPr txBox="1">
            <a:spLocks noChangeArrowheads="1"/>
          </p:cNvSpPr>
          <p:nvPr/>
        </p:nvSpPr>
        <p:spPr bwMode="auto">
          <a:xfrm>
            <a:off x="460955" y="1160892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Paper and Card</a:t>
            </a:r>
          </a:p>
        </p:txBody>
      </p:sp>
      <p:sp>
        <p:nvSpPr>
          <p:cNvPr id="332" name="TextBox 16"/>
          <p:cNvSpPr txBox="1">
            <a:spLocks noChangeArrowheads="1"/>
          </p:cNvSpPr>
          <p:nvPr/>
        </p:nvSpPr>
        <p:spPr bwMode="auto">
          <a:xfrm>
            <a:off x="1011446" y="1223216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Metals</a:t>
            </a:r>
          </a:p>
        </p:txBody>
      </p:sp>
      <p:sp>
        <p:nvSpPr>
          <p:cNvPr id="334" name="TextBox 16"/>
          <p:cNvSpPr txBox="1">
            <a:spLocks noChangeArrowheads="1"/>
          </p:cNvSpPr>
          <p:nvPr/>
        </p:nvSpPr>
        <p:spPr bwMode="auto">
          <a:xfrm>
            <a:off x="1628617" y="10672753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Fixings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79"/>
          <a:srcRect l="34490" t="29089" r="51835" b="44559"/>
          <a:stretch/>
        </p:blipFill>
        <p:spPr>
          <a:xfrm>
            <a:off x="8985722" y="7812275"/>
            <a:ext cx="540941" cy="58602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80"/>
          <a:srcRect l="32400" t="23684" r="51075" b="49289"/>
          <a:stretch/>
        </p:blipFill>
        <p:spPr>
          <a:xfrm>
            <a:off x="2577423" y="8529883"/>
            <a:ext cx="493693" cy="45397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81"/>
          <a:srcRect l="34490" t="24021" r="55254" b="36113"/>
          <a:stretch/>
        </p:blipFill>
        <p:spPr>
          <a:xfrm>
            <a:off x="3489574" y="8260901"/>
            <a:ext cx="243653" cy="53242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2"/>
          <a:stretch>
            <a:fillRect/>
          </a:stretch>
        </p:blipFill>
        <p:spPr>
          <a:xfrm>
            <a:off x="8899760" y="8649734"/>
            <a:ext cx="575662" cy="55303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3">
            <a:extLst>
              <a:ext uri="{BEBA8EAE-BF5A-486C-A8C5-ECC9F3942E4B}">
                <a14:imgProps xmlns:a14="http://schemas.microsoft.com/office/drawing/2010/main">
                  <a14:imgLayer r:embed="rId8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29112" y="8468994"/>
            <a:ext cx="453250" cy="51368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5">
            <a:extLst>
              <a:ext uri="{BEBA8EAE-BF5A-486C-A8C5-ECC9F3942E4B}">
                <a14:imgProps xmlns:a14="http://schemas.microsoft.com/office/drawing/2010/main">
                  <a14:imgLayer r:embed="rId86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54651" y="8231804"/>
            <a:ext cx="836682" cy="554757"/>
          </a:xfrm>
          <a:prstGeom prst="rect">
            <a:avLst/>
          </a:prstGeom>
        </p:spPr>
      </p:pic>
      <p:pic>
        <p:nvPicPr>
          <p:cNvPr id="335" name="Picture 4" descr="Library of scroll saw vector png files ▻▻▻ Clipart Art 2019"/>
          <p:cNvPicPr>
            <a:picLocks noChangeAspect="1" noChangeArrowheads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311" y="8504919"/>
            <a:ext cx="404019" cy="438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6" name="Picture 8" descr="Bench Drill Transparent Background Image - Pillar Drill Clip Art ..."/>
          <p:cNvPicPr>
            <a:picLocks noChangeAspect="1" noChangeArrowheads="1"/>
          </p:cNvPicPr>
          <p:nvPr/>
        </p:nvPicPr>
        <p:blipFill rotWithShape="1">
          <a:blip r:embed="rId88" cstate="print">
            <a:extLst>
              <a:ext uri="{BEBA8EAE-BF5A-486C-A8C5-ECC9F3942E4B}">
                <a14:imgProps xmlns:a14="http://schemas.microsoft.com/office/drawing/2010/main">
                  <a14:imgLayer r:embed="rId8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825" r="34252"/>
          <a:stretch/>
        </p:blipFill>
        <p:spPr bwMode="auto">
          <a:xfrm>
            <a:off x="7149309" y="8277203"/>
            <a:ext cx="219700" cy="39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" name="Picture 18" descr="Image result for Accessfm clipart"/>
          <p:cNvPicPr>
            <a:picLocks noChangeAspect="1" noChangeArrowheads="1"/>
          </p:cNvPicPr>
          <p:nvPr/>
        </p:nvPicPr>
        <p:blipFill rotWithShape="1"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7" t="13246" r="16963" b="22018"/>
          <a:stretch/>
        </p:blipFill>
        <p:spPr bwMode="auto">
          <a:xfrm>
            <a:off x="8781102" y="7001263"/>
            <a:ext cx="735325" cy="337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90">
            <a:extLst>
              <a:ext uri="{BEBA8EAE-BF5A-486C-A8C5-ECC9F3942E4B}">
                <a14:imgProps xmlns:a14="http://schemas.microsoft.com/office/drawing/2010/main">
                  <a14:imgLayer r:embed="rId91">
                    <a14:imgEffect>
                      <a14:saturation sat="0"/>
                    </a14:imgEffect>
                  </a14:imgLayer>
                </a14:imgProps>
              </a:ext>
            </a:extLst>
          </a:blip>
          <a:srcRect l="15945" t="3884" r="16523"/>
          <a:stretch/>
        </p:blipFill>
        <p:spPr>
          <a:xfrm>
            <a:off x="8543283" y="9533338"/>
            <a:ext cx="703814" cy="68898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92"/>
          <a:stretch>
            <a:fillRect/>
          </a:stretch>
        </p:blipFill>
        <p:spPr>
          <a:xfrm>
            <a:off x="6565708" y="8254139"/>
            <a:ext cx="582597" cy="510406"/>
          </a:xfrm>
          <a:prstGeom prst="rect">
            <a:avLst/>
          </a:prstGeom>
        </p:spPr>
      </p:pic>
      <p:pic>
        <p:nvPicPr>
          <p:cNvPr id="338" name="Picture 449" descr="Image result for clip art tenon sa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2669" y="8582392"/>
            <a:ext cx="309515" cy="33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6" descr="Mechanical systems: Levers and Linkages — Steemit"/>
          <p:cNvPicPr>
            <a:picLocks noChangeAspect="1" noChangeArrowheads="1"/>
          </p:cNvPicPr>
          <p:nvPr/>
        </p:nvPicPr>
        <p:blipFill>
          <a:blip r:embed="rId93" cstate="print">
            <a:extLst>
              <a:ext uri="{BEBA8EAE-BF5A-486C-A8C5-ECC9F3942E4B}">
                <a14:imgProps xmlns:a14="http://schemas.microsoft.com/office/drawing/2010/main">
                  <a14:imgLayer r:embed="rId9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205" y="9642659"/>
            <a:ext cx="582083" cy="44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95">
            <a:extLst>
              <a:ext uri="{BEBA8EAE-BF5A-486C-A8C5-ECC9F3942E4B}">
                <a14:imgProps xmlns:a14="http://schemas.microsoft.com/office/drawing/2010/main">
                  <a14:imgLayer r:embed="rId96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78131" y="9862880"/>
            <a:ext cx="308140" cy="338171"/>
          </a:xfrm>
          <a:prstGeom prst="rect">
            <a:avLst/>
          </a:prstGeom>
        </p:spPr>
      </p:pic>
      <p:pic>
        <p:nvPicPr>
          <p:cNvPr id="339" name="Picture 461" descr="Related image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12500" b="85000" l="13000" r="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16" t="11331" r="14396" b="14211"/>
          <a:stretch/>
        </p:blipFill>
        <p:spPr bwMode="auto">
          <a:xfrm rot="14810229">
            <a:off x="2556765" y="9874458"/>
            <a:ext cx="260810" cy="26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0" name="Picture 463" descr="Image result for clipart belt sander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164" r="19924" b="4388"/>
          <a:stretch/>
        </p:blipFill>
        <p:spPr bwMode="auto">
          <a:xfrm>
            <a:off x="3067447" y="9654911"/>
            <a:ext cx="305546" cy="39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1" name="Picture 449" descr="Image result for clip art tenon sa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247" y="9840452"/>
            <a:ext cx="309515" cy="33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2" name="Picture 465" descr="Related image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355" y="9836513"/>
            <a:ext cx="154145" cy="293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3" name="Picture 467" descr="Image result for clipart screwdriver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4139" b="95425" l="3182" r="982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33676">
            <a:off x="6359693" y="9877895"/>
            <a:ext cx="264181" cy="275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4" name="Picture 445" descr="Image result for clip art laser cut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4" b="95008" l="10000" r="90000">
                        <a14:foregroundMark x1="54659" y1="16908" x2="54659" y2="16908"/>
                        <a14:foregroundMark x1="71136" y1="90982" x2="71136" y2="909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982" y="9692532"/>
            <a:ext cx="406650" cy="28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8" descr="Download HD 3dprinter Icon2 - 3d Printer Shirt Transparent PNG ..."/>
          <p:cNvPicPr>
            <a:picLocks noChangeAspect="1" noChangeArrowheads="1"/>
          </p:cNvPicPr>
          <p:nvPr/>
        </p:nvPicPr>
        <p:blipFill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475" y="9786932"/>
            <a:ext cx="303790" cy="353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5" name="Picture 18" descr="Image result for Accessfm clipart"/>
          <p:cNvPicPr>
            <a:picLocks noChangeAspect="1" noChangeArrowheads="1"/>
          </p:cNvPicPr>
          <p:nvPr/>
        </p:nvPicPr>
        <p:blipFill rotWithShape="1"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7" t="13246" r="16963" b="22018"/>
          <a:stretch/>
        </p:blipFill>
        <p:spPr bwMode="auto">
          <a:xfrm>
            <a:off x="5141055" y="6330952"/>
            <a:ext cx="735325" cy="337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6" name="Picture 345" descr="Rocket"/>
          <p:cNvPicPr/>
          <p:nvPr/>
        </p:nvPicPr>
        <p:blipFill rotWithShape="1"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10000" b="90000" l="37822" r="65329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384" r="31233"/>
          <a:stretch/>
        </p:blipFill>
        <p:spPr bwMode="auto">
          <a:xfrm>
            <a:off x="6145018" y="6012330"/>
            <a:ext cx="298130" cy="524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7" name="TextBox 16"/>
          <p:cNvSpPr txBox="1">
            <a:spLocks noChangeArrowheads="1"/>
          </p:cNvSpPr>
          <p:nvPr/>
        </p:nvSpPr>
        <p:spPr bwMode="auto">
          <a:xfrm>
            <a:off x="6000261" y="6500550"/>
            <a:ext cx="113089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Evaluation</a:t>
            </a:r>
          </a:p>
        </p:txBody>
      </p:sp>
      <p:pic>
        <p:nvPicPr>
          <p:cNvPr id="348" name="Picture 347"/>
          <p:cNvPicPr>
            <a:picLocks noChangeAspect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02478" y="6240193"/>
            <a:ext cx="558870" cy="410378"/>
          </a:xfrm>
          <a:prstGeom prst="rect">
            <a:avLst/>
          </a:prstGeom>
        </p:spPr>
      </p:pic>
      <p:sp>
        <p:nvSpPr>
          <p:cNvPr id="349" name="TextBox 16"/>
          <p:cNvSpPr txBox="1">
            <a:spLocks noChangeArrowheads="1"/>
          </p:cNvSpPr>
          <p:nvPr/>
        </p:nvSpPr>
        <p:spPr bwMode="auto">
          <a:xfrm>
            <a:off x="7243201" y="6016580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Brief</a:t>
            </a:r>
          </a:p>
        </p:txBody>
      </p:sp>
      <p:pic>
        <p:nvPicPr>
          <p:cNvPr id="350" name="Picture 453" descr="Image result for star diagram evaluation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75" b="9269"/>
          <a:stretch/>
        </p:blipFill>
        <p:spPr bwMode="auto">
          <a:xfrm>
            <a:off x="6610023" y="5995120"/>
            <a:ext cx="512361" cy="47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10" descr="Interview clipart questionnaire, Interview questionnaire ..."/>
          <p:cNvPicPr>
            <a:picLocks noChangeAspect="1" noChangeArrowheads="1"/>
          </p:cNvPicPr>
          <p:nvPr/>
        </p:nvPicPr>
        <p:blipFill>
          <a:blip r:embed="rId9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445" y="7742735"/>
            <a:ext cx="412570" cy="37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2" descr="Library of svg transparent download of bar graph png files ..."/>
          <p:cNvPicPr>
            <a:picLocks noChangeAspect="1" noChangeArrowheads="1"/>
          </p:cNvPicPr>
          <p:nvPr/>
        </p:nvPicPr>
        <p:blipFill>
          <a:blip r:embed="rId99" cstate="print">
            <a:extLst>
              <a:ext uri="{BEBA8EAE-BF5A-486C-A8C5-ECC9F3942E4B}">
                <a14:imgProps xmlns:a14="http://schemas.microsoft.com/office/drawing/2010/main">
                  <a14:imgLayer r:embed="rId100">
                    <a14:imgEffect>
                      <a14:backgroundRemoval t="0" b="98077" l="16889" r="90000">
                        <a14:foregroundMark x1="47667" y1="65769" x2="47667" y2="65769"/>
                        <a14:foregroundMark x1="34333" y1="63077" x2="34333" y2="63077"/>
                        <a14:foregroundMark x1="24111" y1="63077" x2="24111" y2="6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447" y="7484486"/>
            <a:ext cx="681606" cy="393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14" descr="152 Stipulation Stock Vector Illustration And Royalty Free ..."/>
          <p:cNvPicPr>
            <a:picLocks noChangeAspect="1" noChangeArrowheads="1"/>
          </p:cNvPicPr>
          <p:nvPr/>
        </p:nvPicPr>
        <p:blipFill>
          <a:blip r:embed="rId101" cstate="print">
            <a:extLst>
              <a:ext uri="{BEBA8EAE-BF5A-486C-A8C5-ECC9F3942E4B}">
                <a14:imgProps xmlns:a14="http://schemas.microsoft.com/office/drawing/2010/main">
                  <a14:imgLayer r:embed="rId10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800" y="7661419"/>
            <a:ext cx="484880" cy="48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2" name="Picture 2" descr="Image result for isometric drawi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736" y="7516156"/>
            <a:ext cx="401206" cy="435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3" name="Picture 447" descr="Image result for 2d desig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695" y="6304615"/>
            <a:ext cx="450755" cy="33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4" name="Picture 24" descr="Image result for risk assessment clipart"/>
          <p:cNvPicPr>
            <a:picLocks noChangeAspect="1" noChangeArrowheads="1"/>
          </p:cNvPicPr>
          <p:nvPr/>
        </p:nvPicPr>
        <p:blipFill>
          <a:blip r:embed="rId103" cstate="print">
            <a:extLst>
              <a:ext uri="{BEBA8EAE-BF5A-486C-A8C5-ECC9F3942E4B}">
                <a14:imgProps xmlns:a14="http://schemas.microsoft.com/office/drawing/2010/main">
                  <a14:imgLayer r:embed="rId10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289" y="7497592"/>
            <a:ext cx="636248" cy="397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5" name="Picture 354"/>
          <p:cNvPicPr>
            <a:picLocks noChangeAspect="1"/>
          </p:cNvPicPr>
          <p:nvPr/>
        </p:nvPicPr>
        <p:blipFill>
          <a:blip r:embed="rId92"/>
          <a:stretch>
            <a:fillRect/>
          </a:stretch>
        </p:blipFill>
        <p:spPr>
          <a:xfrm>
            <a:off x="2103677" y="6221836"/>
            <a:ext cx="582597" cy="510406"/>
          </a:xfrm>
          <a:prstGeom prst="rect">
            <a:avLst/>
          </a:prstGeom>
        </p:spPr>
      </p:pic>
      <p:pic>
        <p:nvPicPr>
          <p:cNvPr id="54" name="Picture 16" descr="Scamper Stock Illustrations – 181 Scamper Stock Illustrations ..."/>
          <p:cNvPicPr>
            <a:picLocks noChangeAspect="1" noChangeArrowheads="1"/>
          </p:cNvPicPr>
          <p:nvPr/>
        </p:nvPicPr>
        <p:blipFill rotWithShape="1">
          <a:blip r:embed="rId105" cstate="print">
            <a:extLst>
              <a:ext uri="{BEBA8EAE-BF5A-486C-A8C5-ECC9F3942E4B}">
                <a14:imgProps xmlns:a14="http://schemas.microsoft.com/office/drawing/2010/main">
                  <a14:imgLayer r:embed="rId10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50" t="12085" r="6041" b="21745"/>
          <a:stretch/>
        </p:blipFill>
        <p:spPr bwMode="auto">
          <a:xfrm>
            <a:off x="2175923" y="7747749"/>
            <a:ext cx="1345213" cy="32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7" name="Picture 445" descr="Image result for clip art laser cut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4" b="95008" l="10000" r="90000">
                        <a14:foregroundMark x1="54659" y1="16908" x2="54659" y2="16908"/>
                        <a14:foregroundMark x1="71136" y1="90982" x2="71136" y2="909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133" y="6120091"/>
            <a:ext cx="406650" cy="28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" name="Picture 8" descr="Download HD 3dprinter Icon2 - 3d Printer Shirt Transparent PNG ..."/>
          <p:cNvPicPr>
            <a:picLocks noChangeAspect="1" noChangeArrowheads="1"/>
          </p:cNvPicPr>
          <p:nvPr/>
        </p:nvPicPr>
        <p:blipFill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718" y="6085996"/>
            <a:ext cx="303790" cy="353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9" name="Picture 18" descr="Image result for Accessfm clipart"/>
          <p:cNvPicPr>
            <a:picLocks noChangeAspect="1" noChangeArrowheads="1"/>
          </p:cNvPicPr>
          <p:nvPr/>
        </p:nvPicPr>
        <p:blipFill rotWithShape="1"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7" t="13246" r="16963" b="22018"/>
          <a:stretch/>
        </p:blipFill>
        <p:spPr bwMode="auto">
          <a:xfrm>
            <a:off x="325656" y="6700229"/>
            <a:ext cx="885568" cy="40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0" name="Picture 453" descr="Image result for star diagram evaluation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75" b="9269"/>
          <a:stretch/>
        </p:blipFill>
        <p:spPr bwMode="auto">
          <a:xfrm>
            <a:off x="303445" y="5230126"/>
            <a:ext cx="617217" cy="57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1" name="Picture 360" descr="Image result for life cycle analysis gcse"/>
          <p:cNvPicPr/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68" y="3774690"/>
            <a:ext cx="788519" cy="69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2" name="Picture 361"/>
          <p:cNvPicPr>
            <a:picLocks noChangeAspect="1"/>
          </p:cNvPicPr>
          <p:nvPr/>
        </p:nvPicPr>
        <p:blipFill>
          <a:blip r:embed="rId82"/>
          <a:stretch>
            <a:fillRect/>
          </a:stretch>
        </p:blipFill>
        <p:spPr>
          <a:xfrm>
            <a:off x="3093196" y="3347600"/>
            <a:ext cx="575662" cy="553038"/>
          </a:xfrm>
          <a:prstGeom prst="rect">
            <a:avLst/>
          </a:prstGeom>
        </p:spPr>
      </p:pic>
      <p:pic>
        <p:nvPicPr>
          <p:cNvPr id="363" name="Picture 443" descr="Image result for clip art pin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098" y="3327182"/>
            <a:ext cx="342962" cy="61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107"/>
          <a:srcRect l="36725" t="25739" r="51408" b="48237"/>
          <a:stretch/>
        </p:blipFill>
        <p:spPr>
          <a:xfrm>
            <a:off x="2278822" y="3481154"/>
            <a:ext cx="656465" cy="80942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08"/>
          <a:srcRect l="34075" t="25943" r="54980" b="51721"/>
          <a:stretch/>
        </p:blipFill>
        <p:spPr>
          <a:xfrm>
            <a:off x="5200494" y="3293281"/>
            <a:ext cx="642122" cy="73675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 rotWithShape="1">
          <a:blip r:embed="rId109"/>
          <a:srcRect l="35573" t="36599" r="57169" b="38196"/>
          <a:stretch/>
        </p:blipFill>
        <p:spPr>
          <a:xfrm>
            <a:off x="4416982" y="3731773"/>
            <a:ext cx="337059" cy="65806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110"/>
          <a:srcRect l="33269" t="26353" r="55440" b="53975"/>
          <a:stretch/>
        </p:blipFill>
        <p:spPr>
          <a:xfrm>
            <a:off x="2210359" y="5396581"/>
            <a:ext cx="490178" cy="480174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111"/>
          <a:srcRect l="35343" t="27378" r="50602" b="59917"/>
          <a:stretch/>
        </p:blipFill>
        <p:spPr>
          <a:xfrm>
            <a:off x="3034312" y="5260456"/>
            <a:ext cx="704996" cy="35827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112"/>
          <a:srcRect l="34421" t="28403" r="52906" b="58278"/>
          <a:stretch/>
        </p:blipFill>
        <p:spPr>
          <a:xfrm>
            <a:off x="3885059" y="5506692"/>
            <a:ext cx="790637" cy="38671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 rotWithShape="1">
          <a:blip r:embed="rId113"/>
          <a:srcRect l="35112" t="40083" r="53828" b="36351"/>
          <a:stretch/>
        </p:blipFill>
        <p:spPr>
          <a:xfrm>
            <a:off x="6185072" y="3693134"/>
            <a:ext cx="574669" cy="688406"/>
          </a:xfrm>
          <a:prstGeom prst="rect">
            <a:avLst/>
          </a:prstGeom>
        </p:spPr>
      </p:pic>
      <p:pic>
        <p:nvPicPr>
          <p:cNvPr id="371" name="Picture 38" descr="Image result for 2 point perspective clipart"/>
          <p:cNvPicPr>
            <a:picLocks noChangeAspect="1" noChangeArrowheads="1"/>
          </p:cNvPicPr>
          <p:nvPr/>
        </p:nvPicPr>
        <p:blipFill rotWithShape="1">
          <a:blip r:embed="rId1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73" t="10899" r="20539" b="9334"/>
          <a:stretch/>
        </p:blipFill>
        <p:spPr bwMode="auto">
          <a:xfrm>
            <a:off x="6944424" y="3464656"/>
            <a:ext cx="605728" cy="36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2" name="TextBox 16"/>
          <p:cNvSpPr txBox="1">
            <a:spLocks noChangeArrowheads="1"/>
          </p:cNvSpPr>
          <p:nvPr/>
        </p:nvSpPr>
        <p:spPr bwMode="auto">
          <a:xfrm>
            <a:off x="6866174" y="390528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2 Point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Perspective</a:t>
            </a:r>
          </a:p>
        </p:txBody>
      </p:sp>
      <p:pic>
        <p:nvPicPr>
          <p:cNvPr id="373" name="Picture 2" descr="Image result for isometric drawing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834" y="5258339"/>
            <a:ext cx="360567" cy="39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4" name="Picture 26" descr="Image result for 6 r's clipart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136" y="5521454"/>
            <a:ext cx="411601" cy="34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5" name="Picture 30" descr="Image result for wind power clipart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473" y="5265697"/>
            <a:ext cx="314657" cy="371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15">
            <a:extLst>
              <a:ext uri="{BEBA8EAE-BF5A-486C-A8C5-ECC9F3942E4B}">
                <a14:imgProps xmlns:a14="http://schemas.microsoft.com/office/drawing/2010/main">
                  <a14:imgLayer r:embed="rId116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10428" y="5378866"/>
            <a:ext cx="572172" cy="474947"/>
          </a:xfrm>
          <a:prstGeom prst="rect">
            <a:avLst/>
          </a:prstGeom>
        </p:spPr>
      </p:pic>
      <p:sp>
        <p:nvSpPr>
          <p:cNvPr id="377" name="TextBox 16"/>
          <p:cNvSpPr txBox="1">
            <a:spLocks noChangeArrowheads="1"/>
          </p:cNvSpPr>
          <p:nvPr/>
        </p:nvSpPr>
        <p:spPr bwMode="auto">
          <a:xfrm>
            <a:off x="6084928" y="330499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Standard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Components</a:t>
            </a:r>
          </a:p>
        </p:txBody>
      </p:sp>
      <p:sp>
        <p:nvSpPr>
          <p:cNvPr id="378" name="TextBox 16"/>
          <p:cNvSpPr txBox="1">
            <a:spLocks noChangeArrowheads="1"/>
          </p:cNvSpPr>
          <p:nvPr/>
        </p:nvSpPr>
        <p:spPr bwMode="auto">
          <a:xfrm>
            <a:off x="5142397" y="406649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Upcycling</a:t>
            </a:r>
          </a:p>
        </p:txBody>
      </p:sp>
      <p:sp>
        <p:nvSpPr>
          <p:cNvPr id="379" name="TextBox 16"/>
          <p:cNvSpPr txBox="1">
            <a:spLocks noChangeArrowheads="1"/>
          </p:cNvSpPr>
          <p:nvPr/>
        </p:nvSpPr>
        <p:spPr bwMode="auto">
          <a:xfrm>
            <a:off x="4887329" y="563666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Isometric 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sp>
        <p:nvSpPr>
          <p:cNvPr id="380" name="TextBox 16"/>
          <p:cNvSpPr txBox="1">
            <a:spLocks noChangeArrowheads="1"/>
          </p:cNvSpPr>
          <p:nvPr/>
        </p:nvSpPr>
        <p:spPr bwMode="auto">
          <a:xfrm>
            <a:off x="4244093" y="337428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modifications</a:t>
            </a:r>
          </a:p>
        </p:txBody>
      </p:sp>
      <p:sp>
        <p:nvSpPr>
          <p:cNvPr id="381" name="TextBox 16"/>
          <p:cNvSpPr txBox="1">
            <a:spLocks noChangeArrowheads="1"/>
          </p:cNvSpPr>
          <p:nvPr/>
        </p:nvSpPr>
        <p:spPr bwMode="auto">
          <a:xfrm>
            <a:off x="3246633" y="4007393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Timber properties and sources</a:t>
            </a:r>
          </a:p>
        </p:txBody>
      </p:sp>
      <p:sp>
        <p:nvSpPr>
          <p:cNvPr id="382" name="TextBox 16"/>
          <p:cNvSpPr txBox="1">
            <a:spLocks noChangeArrowheads="1"/>
          </p:cNvSpPr>
          <p:nvPr/>
        </p:nvSpPr>
        <p:spPr bwMode="auto">
          <a:xfrm>
            <a:off x="2210359" y="321865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Mechanisms</a:t>
            </a:r>
          </a:p>
        </p:txBody>
      </p:sp>
      <p:sp>
        <p:nvSpPr>
          <p:cNvPr id="383" name="TextBox 16"/>
          <p:cNvSpPr txBox="1">
            <a:spLocks noChangeArrowheads="1"/>
          </p:cNvSpPr>
          <p:nvPr/>
        </p:nvSpPr>
        <p:spPr bwMode="auto">
          <a:xfrm>
            <a:off x="535057" y="456406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Life Cycle Analysis</a:t>
            </a:r>
          </a:p>
        </p:txBody>
      </p:sp>
      <p:sp>
        <p:nvSpPr>
          <p:cNvPr id="384" name="TextBox 16"/>
          <p:cNvSpPr txBox="1">
            <a:spLocks noChangeArrowheads="1"/>
          </p:cNvSpPr>
          <p:nvPr/>
        </p:nvSpPr>
        <p:spPr bwMode="auto">
          <a:xfrm>
            <a:off x="238258" y="590374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testing and analysis</a:t>
            </a:r>
          </a:p>
        </p:txBody>
      </p:sp>
      <p:sp>
        <p:nvSpPr>
          <p:cNvPr id="385" name="TextBox 16"/>
          <p:cNvSpPr txBox="1">
            <a:spLocks noChangeArrowheads="1"/>
          </p:cNvSpPr>
          <p:nvPr/>
        </p:nvSpPr>
        <p:spPr bwMode="auto">
          <a:xfrm>
            <a:off x="429635" y="7122570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evaluation</a:t>
            </a:r>
          </a:p>
        </p:txBody>
      </p:sp>
      <p:sp>
        <p:nvSpPr>
          <p:cNvPr id="386" name="TextBox 16"/>
          <p:cNvSpPr txBox="1">
            <a:spLocks noChangeArrowheads="1"/>
          </p:cNvSpPr>
          <p:nvPr/>
        </p:nvSpPr>
        <p:spPr bwMode="auto">
          <a:xfrm>
            <a:off x="1323942" y="7885057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Risk assessment</a:t>
            </a:r>
          </a:p>
        </p:txBody>
      </p:sp>
      <p:sp>
        <p:nvSpPr>
          <p:cNvPr id="387" name="TextBox 16"/>
          <p:cNvSpPr txBox="1">
            <a:spLocks noChangeArrowheads="1"/>
          </p:cNvSpPr>
          <p:nvPr/>
        </p:nvSpPr>
        <p:spPr bwMode="auto">
          <a:xfrm>
            <a:off x="2429054" y="748420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Iterative Design</a:t>
            </a:r>
          </a:p>
        </p:txBody>
      </p:sp>
      <p:sp>
        <p:nvSpPr>
          <p:cNvPr id="388" name="TextBox 16"/>
          <p:cNvSpPr txBox="1">
            <a:spLocks noChangeArrowheads="1"/>
          </p:cNvSpPr>
          <p:nvPr/>
        </p:nvSpPr>
        <p:spPr bwMode="auto">
          <a:xfrm>
            <a:off x="3429298" y="7903363"/>
            <a:ext cx="116537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Ideas drawing</a:t>
            </a:r>
          </a:p>
        </p:txBody>
      </p:sp>
      <p:sp>
        <p:nvSpPr>
          <p:cNvPr id="389" name="TextBox 16"/>
          <p:cNvSpPr txBox="1">
            <a:spLocks noChangeArrowheads="1"/>
          </p:cNvSpPr>
          <p:nvPr/>
        </p:nvSpPr>
        <p:spPr bwMode="auto">
          <a:xfrm>
            <a:off x="1973200" y="5247877"/>
            <a:ext cx="98269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Manufacture skills</a:t>
            </a:r>
          </a:p>
        </p:txBody>
      </p:sp>
      <p:sp>
        <p:nvSpPr>
          <p:cNvPr id="390" name="TextBox 16"/>
          <p:cNvSpPr txBox="1">
            <a:spLocks noChangeArrowheads="1"/>
          </p:cNvSpPr>
          <p:nvPr/>
        </p:nvSpPr>
        <p:spPr bwMode="auto">
          <a:xfrm>
            <a:off x="2962356" y="565529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Tools</a:t>
            </a:r>
          </a:p>
        </p:txBody>
      </p:sp>
      <p:sp>
        <p:nvSpPr>
          <p:cNvPr id="391" name="TextBox 16"/>
          <p:cNvSpPr txBox="1">
            <a:spLocks noChangeArrowheads="1"/>
          </p:cNvSpPr>
          <p:nvPr/>
        </p:nvSpPr>
        <p:spPr bwMode="auto">
          <a:xfrm>
            <a:off x="3846359" y="531301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Forming</a:t>
            </a:r>
          </a:p>
        </p:txBody>
      </p:sp>
      <p:sp>
        <p:nvSpPr>
          <p:cNvPr id="392" name="TextBox 16"/>
          <p:cNvSpPr txBox="1">
            <a:spLocks noChangeArrowheads="1"/>
          </p:cNvSpPr>
          <p:nvPr/>
        </p:nvSpPr>
        <p:spPr bwMode="auto">
          <a:xfrm>
            <a:off x="5095967" y="742751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Specification</a:t>
            </a:r>
          </a:p>
        </p:txBody>
      </p:sp>
      <p:sp>
        <p:nvSpPr>
          <p:cNvPr id="393" name="TextBox 16"/>
          <p:cNvSpPr txBox="1">
            <a:spLocks noChangeArrowheads="1"/>
          </p:cNvSpPr>
          <p:nvPr/>
        </p:nvSpPr>
        <p:spPr bwMode="auto">
          <a:xfrm>
            <a:off x="6971209" y="742704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Market Research</a:t>
            </a:r>
          </a:p>
        </p:txBody>
      </p:sp>
      <p:sp>
        <p:nvSpPr>
          <p:cNvPr id="394" name="TextBox 16"/>
          <p:cNvSpPr txBox="1">
            <a:spLocks noChangeArrowheads="1"/>
          </p:cNvSpPr>
          <p:nvPr/>
        </p:nvSpPr>
        <p:spPr bwMode="auto">
          <a:xfrm>
            <a:off x="6096965" y="7855752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Research Analysis</a:t>
            </a:r>
          </a:p>
        </p:txBody>
      </p:sp>
      <p:sp>
        <p:nvSpPr>
          <p:cNvPr id="396" name="TextBox 16"/>
          <p:cNvSpPr txBox="1">
            <a:spLocks noChangeArrowheads="1"/>
          </p:cNvSpPr>
          <p:nvPr/>
        </p:nvSpPr>
        <p:spPr bwMode="auto">
          <a:xfrm>
            <a:off x="2665081" y="6484624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CAM</a:t>
            </a:r>
          </a:p>
        </p:txBody>
      </p:sp>
      <p:sp>
        <p:nvSpPr>
          <p:cNvPr id="397" name="TextBox 16"/>
          <p:cNvSpPr txBox="1">
            <a:spLocks noChangeArrowheads="1"/>
          </p:cNvSpPr>
          <p:nvPr/>
        </p:nvSpPr>
        <p:spPr bwMode="auto">
          <a:xfrm>
            <a:off x="1952127" y="598907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Assembly</a:t>
            </a:r>
          </a:p>
        </p:txBody>
      </p:sp>
      <p:sp>
        <p:nvSpPr>
          <p:cNvPr id="398" name="TextBox 16"/>
          <p:cNvSpPr txBox="1">
            <a:spLocks noChangeArrowheads="1"/>
          </p:cNvSpPr>
          <p:nvPr/>
        </p:nvSpPr>
        <p:spPr bwMode="auto">
          <a:xfrm>
            <a:off x="3427517" y="604647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CAD design</a:t>
            </a:r>
          </a:p>
        </p:txBody>
      </p:sp>
      <p:sp>
        <p:nvSpPr>
          <p:cNvPr id="399" name="TextBox 16"/>
          <p:cNvSpPr txBox="1">
            <a:spLocks noChangeArrowheads="1"/>
          </p:cNvSpPr>
          <p:nvPr/>
        </p:nvSpPr>
        <p:spPr bwMode="auto">
          <a:xfrm>
            <a:off x="5151015" y="6016104"/>
            <a:ext cx="82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Related product analysis</a:t>
            </a:r>
          </a:p>
        </p:txBody>
      </p:sp>
      <p:sp>
        <p:nvSpPr>
          <p:cNvPr id="401" name="TextBox 16"/>
          <p:cNvSpPr txBox="1">
            <a:spLocks noChangeArrowheads="1"/>
          </p:cNvSpPr>
          <p:nvPr/>
        </p:nvSpPr>
        <p:spPr bwMode="auto">
          <a:xfrm>
            <a:off x="5513465" y="525663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Sustainability</a:t>
            </a:r>
          </a:p>
        </p:txBody>
      </p:sp>
      <p:sp>
        <p:nvSpPr>
          <p:cNvPr id="402" name="TextBox 16"/>
          <p:cNvSpPr txBox="1">
            <a:spLocks noChangeArrowheads="1"/>
          </p:cNvSpPr>
          <p:nvPr/>
        </p:nvSpPr>
        <p:spPr bwMode="auto">
          <a:xfrm>
            <a:off x="6113737" y="561409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Renewable Energy</a:t>
            </a:r>
          </a:p>
        </p:txBody>
      </p:sp>
      <p:sp>
        <p:nvSpPr>
          <p:cNvPr id="403" name="TextBox 16"/>
          <p:cNvSpPr txBox="1">
            <a:spLocks noChangeArrowheads="1"/>
          </p:cNvSpPr>
          <p:nvPr/>
        </p:nvSpPr>
        <p:spPr bwMode="auto">
          <a:xfrm>
            <a:off x="6800449" y="519027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Math</a:t>
            </a:r>
          </a:p>
        </p:txBody>
      </p:sp>
      <p:sp>
        <p:nvSpPr>
          <p:cNvPr id="404" name="TextBox 16"/>
          <p:cNvSpPr txBox="1">
            <a:spLocks noChangeArrowheads="1"/>
          </p:cNvSpPr>
          <p:nvPr/>
        </p:nvSpPr>
        <p:spPr bwMode="auto">
          <a:xfrm>
            <a:off x="8736014" y="730230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Product evaluation</a:t>
            </a:r>
          </a:p>
        </p:txBody>
      </p:sp>
      <p:sp>
        <p:nvSpPr>
          <p:cNvPr id="405" name="TextBox 16"/>
          <p:cNvSpPr txBox="1">
            <a:spLocks noChangeArrowheads="1"/>
          </p:cNvSpPr>
          <p:nvPr/>
        </p:nvSpPr>
        <p:spPr bwMode="auto">
          <a:xfrm>
            <a:off x="8830574" y="834206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Design modifications</a:t>
            </a:r>
          </a:p>
        </p:txBody>
      </p:sp>
      <p:sp>
        <p:nvSpPr>
          <p:cNvPr id="406" name="TextBox 16"/>
          <p:cNvSpPr txBox="1">
            <a:spLocks noChangeArrowheads="1"/>
          </p:cNvSpPr>
          <p:nvPr/>
        </p:nvSpPr>
        <p:spPr bwMode="auto">
          <a:xfrm>
            <a:off x="8786691" y="9236711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Timber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Properties</a:t>
            </a:r>
          </a:p>
        </p:txBody>
      </p:sp>
      <p:sp>
        <p:nvSpPr>
          <p:cNvPr id="407" name="TextBox 16"/>
          <p:cNvSpPr txBox="1">
            <a:spLocks noChangeArrowheads="1"/>
          </p:cNvSpPr>
          <p:nvPr/>
        </p:nvSpPr>
        <p:spPr bwMode="auto">
          <a:xfrm>
            <a:off x="8525787" y="1020960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Energy Sources</a:t>
            </a:r>
          </a:p>
        </p:txBody>
      </p:sp>
      <p:sp>
        <p:nvSpPr>
          <p:cNvPr id="408" name="TextBox 16"/>
          <p:cNvSpPr txBox="1">
            <a:spLocks noChangeArrowheads="1"/>
          </p:cNvSpPr>
          <p:nvPr/>
        </p:nvSpPr>
        <p:spPr bwMode="auto">
          <a:xfrm>
            <a:off x="7383959" y="961021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3D Printing</a:t>
            </a:r>
          </a:p>
        </p:txBody>
      </p:sp>
      <p:sp>
        <p:nvSpPr>
          <p:cNvPr id="409" name="TextBox 16"/>
          <p:cNvSpPr txBox="1">
            <a:spLocks noChangeArrowheads="1"/>
          </p:cNvSpPr>
          <p:nvPr/>
        </p:nvSpPr>
        <p:spPr bwMode="auto">
          <a:xfrm>
            <a:off x="6679903" y="1000096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Laser cutting</a:t>
            </a:r>
          </a:p>
        </p:txBody>
      </p:sp>
      <p:sp>
        <p:nvSpPr>
          <p:cNvPr id="410" name="TextBox 16"/>
          <p:cNvSpPr txBox="1">
            <a:spLocks noChangeArrowheads="1"/>
          </p:cNvSpPr>
          <p:nvPr/>
        </p:nvSpPr>
        <p:spPr bwMode="auto">
          <a:xfrm>
            <a:off x="6002749" y="9638795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Fixings</a:t>
            </a:r>
          </a:p>
        </p:txBody>
      </p:sp>
      <p:sp>
        <p:nvSpPr>
          <p:cNvPr id="411" name="TextBox 16"/>
          <p:cNvSpPr txBox="1">
            <a:spLocks noChangeArrowheads="1"/>
          </p:cNvSpPr>
          <p:nvPr/>
        </p:nvSpPr>
        <p:spPr bwMode="auto">
          <a:xfrm>
            <a:off x="5041360" y="958130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Lego Mechanisms</a:t>
            </a:r>
          </a:p>
        </p:txBody>
      </p:sp>
      <p:sp>
        <p:nvSpPr>
          <p:cNvPr id="412" name="TextBox 16"/>
          <p:cNvSpPr txBox="1">
            <a:spLocks noChangeArrowheads="1"/>
          </p:cNvSpPr>
          <p:nvPr/>
        </p:nvSpPr>
        <p:spPr bwMode="auto">
          <a:xfrm>
            <a:off x="4229151" y="1005902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Linkages</a:t>
            </a:r>
          </a:p>
        </p:txBody>
      </p:sp>
      <p:sp>
        <p:nvSpPr>
          <p:cNvPr id="413" name="TextBox 16"/>
          <p:cNvSpPr txBox="1">
            <a:spLocks noChangeArrowheads="1"/>
          </p:cNvSpPr>
          <p:nvPr/>
        </p:nvSpPr>
        <p:spPr bwMode="auto">
          <a:xfrm>
            <a:off x="3432206" y="962895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Manufacture</a:t>
            </a:r>
          </a:p>
        </p:txBody>
      </p:sp>
      <p:sp>
        <p:nvSpPr>
          <p:cNvPr id="414" name="TextBox 16"/>
          <p:cNvSpPr txBox="1">
            <a:spLocks noChangeArrowheads="1"/>
          </p:cNvSpPr>
          <p:nvPr/>
        </p:nvSpPr>
        <p:spPr bwMode="auto">
          <a:xfrm>
            <a:off x="2810674" y="10057762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Types of Finish</a:t>
            </a:r>
          </a:p>
        </p:txBody>
      </p:sp>
      <p:sp>
        <p:nvSpPr>
          <p:cNvPr id="415" name="TextBox 16"/>
          <p:cNvSpPr txBox="1">
            <a:spLocks noChangeArrowheads="1"/>
          </p:cNvSpPr>
          <p:nvPr/>
        </p:nvSpPr>
        <p:spPr bwMode="auto">
          <a:xfrm>
            <a:off x="2288076" y="9648759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Marking out</a:t>
            </a:r>
          </a:p>
        </p:txBody>
      </p:sp>
      <p:sp>
        <p:nvSpPr>
          <p:cNvPr id="416" name="TextBox 16"/>
          <p:cNvSpPr txBox="1">
            <a:spLocks noChangeArrowheads="1"/>
          </p:cNvSpPr>
          <p:nvPr/>
        </p:nvSpPr>
        <p:spPr bwMode="auto">
          <a:xfrm>
            <a:off x="6593787" y="8705353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Wasting techniques</a:t>
            </a:r>
          </a:p>
        </p:txBody>
      </p:sp>
      <p:sp>
        <p:nvSpPr>
          <p:cNvPr id="417" name="TextBox 16"/>
          <p:cNvSpPr txBox="1">
            <a:spLocks noChangeArrowheads="1"/>
          </p:cNvSpPr>
          <p:nvPr/>
        </p:nvSpPr>
        <p:spPr bwMode="auto">
          <a:xfrm>
            <a:off x="7269163" y="8304191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Hand tools</a:t>
            </a:r>
          </a:p>
        </p:txBody>
      </p:sp>
      <p:sp>
        <p:nvSpPr>
          <p:cNvPr id="418" name="TextBox 16"/>
          <p:cNvSpPr txBox="1">
            <a:spLocks noChangeArrowheads="1"/>
          </p:cNvSpPr>
          <p:nvPr/>
        </p:nvSpPr>
        <p:spPr bwMode="auto">
          <a:xfrm>
            <a:off x="5842616" y="8230037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Machine tools</a:t>
            </a:r>
          </a:p>
        </p:txBody>
      </p:sp>
      <p:sp>
        <p:nvSpPr>
          <p:cNvPr id="419" name="TextBox 16"/>
          <p:cNvSpPr txBox="1">
            <a:spLocks noChangeArrowheads="1"/>
          </p:cNvSpPr>
          <p:nvPr/>
        </p:nvSpPr>
        <p:spPr bwMode="auto">
          <a:xfrm>
            <a:off x="5031976" y="8727878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Automata</a:t>
            </a:r>
          </a:p>
        </p:txBody>
      </p:sp>
      <p:sp>
        <p:nvSpPr>
          <p:cNvPr id="420" name="TextBox 16"/>
          <p:cNvSpPr txBox="1">
            <a:spLocks noChangeArrowheads="1"/>
          </p:cNvSpPr>
          <p:nvPr/>
        </p:nvSpPr>
        <p:spPr bwMode="auto">
          <a:xfrm>
            <a:off x="4136994" y="8210106"/>
            <a:ext cx="8255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Cams</a:t>
            </a:r>
          </a:p>
        </p:txBody>
      </p:sp>
      <p:sp>
        <p:nvSpPr>
          <p:cNvPr id="421" name="TextBox 16"/>
          <p:cNvSpPr txBox="1">
            <a:spLocks noChangeArrowheads="1"/>
          </p:cNvSpPr>
          <p:nvPr/>
        </p:nvSpPr>
        <p:spPr bwMode="auto">
          <a:xfrm>
            <a:off x="3221523" y="8705778"/>
            <a:ext cx="88717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Accuracy of finish</a:t>
            </a:r>
          </a:p>
        </p:txBody>
      </p:sp>
      <p:sp>
        <p:nvSpPr>
          <p:cNvPr id="422" name="TextBox 16"/>
          <p:cNvSpPr txBox="1">
            <a:spLocks noChangeArrowheads="1"/>
          </p:cNvSpPr>
          <p:nvPr/>
        </p:nvSpPr>
        <p:spPr bwMode="auto">
          <a:xfrm>
            <a:off x="2400598" y="8238078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Quality Assembly</a:t>
            </a:r>
          </a:p>
        </p:txBody>
      </p:sp>
      <p:cxnSp>
        <p:nvCxnSpPr>
          <p:cNvPr id="423" name="Straight Connector 42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6472824" y="4451888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4" name="Straight Connector 42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2573128" y="5105222"/>
            <a:ext cx="0" cy="178763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5531806" y="4468226"/>
            <a:ext cx="4659" cy="198405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4293881" y="5071458"/>
            <a:ext cx="0" cy="272194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  <a:stCxn id="387" idx="0"/>
          </p:cNvCxnSpPr>
          <p:nvPr/>
        </p:nvCxnSpPr>
        <p:spPr>
          <a:xfrm flipV="1">
            <a:off x="2841804" y="7387429"/>
            <a:ext cx="5763" cy="96780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8" name="Straight Connector 42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6499213" y="7370186"/>
            <a:ext cx="13371" cy="11430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799512" y="6699940"/>
            <a:ext cx="4659" cy="198405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1844830" y="7291349"/>
            <a:ext cx="151184" cy="1447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4557150" y="4434865"/>
            <a:ext cx="4659" cy="198405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1241340" y="4779277"/>
            <a:ext cx="284570" cy="19884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3331348" y="5108096"/>
            <a:ext cx="0" cy="232927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668201" y="4460768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075453" y="6669766"/>
            <a:ext cx="4659" cy="1984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2446291" y="6569397"/>
            <a:ext cx="4659" cy="1984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2620894" y="4437307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972359" y="5572093"/>
            <a:ext cx="197930" cy="211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1127118" y="6759274"/>
            <a:ext cx="228445" cy="11664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6606027" y="6671736"/>
            <a:ext cx="4659" cy="19840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2907468" y="8869753"/>
            <a:ext cx="4659" cy="1984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3803100" y="7295396"/>
            <a:ext cx="0" cy="162760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628216" y="6633860"/>
            <a:ext cx="4659" cy="198405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8664080" y="8862251"/>
            <a:ext cx="195863" cy="7895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286510" y="7261363"/>
            <a:ext cx="0" cy="21058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5578055" y="7279034"/>
            <a:ext cx="0" cy="180059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070344" y="9505833"/>
            <a:ext cx="0" cy="164889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  <a:stCxn id="48" idx="0"/>
          </p:cNvCxnSpPr>
          <p:nvPr/>
        </p:nvCxnSpPr>
        <p:spPr>
          <a:xfrm flipH="1" flipV="1">
            <a:off x="4672199" y="9512895"/>
            <a:ext cx="6048" cy="129764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5508751" y="6676797"/>
            <a:ext cx="4659" cy="19840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>
            <a:off x="8711141" y="7391090"/>
            <a:ext cx="184049" cy="58128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639858" y="8865405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>
            <a:off x="1532000" y="10351142"/>
            <a:ext cx="275369" cy="15233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  <a:endCxn id="256" idx="2"/>
          </p:cNvCxnSpPr>
          <p:nvPr/>
        </p:nvCxnSpPr>
        <p:spPr>
          <a:xfrm flipV="1">
            <a:off x="1058964" y="11164888"/>
            <a:ext cx="309408" cy="110232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3781964" y="9525126"/>
            <a:ext cx="0" cy="1613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5" name="Straight Connector 47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  <a:stCxn id="340" idx="0"/>
          </p:cNvCxnSpPr>
          <p:nvPr/>
        </p:nvCxnSpPr>
        <p:spPr>
          <a:xfrm flipV="1">
            <a:off x="3220220" y="9510758"/>
            <a:ext cx="4284" cy="144153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8902022" y="8230936"/>
            <a:ext cx="151976" cy="59637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Connector 47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H="1" flipV="1">
            <a:off x="8525735" y="9153657"/>
            <a:ext cx="181801" cy="235613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8" name="Straight Connector 47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2719803" y="9521634"/>
            <a:ext cx="0" cy="1618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744636" y="9503487"/>
            <a:ext cx="0" cy="18379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6379247" y="9510084"/>
            <a:ext cx="0" cy="175264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Straight Connector 481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1538167" y="11431035"/>
            <a:ext cx="106430" cy="260149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1" name="Straight Connector 50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6402357" y="8867900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3" name="Straight Connector 50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5297385" y="9523240"/>
            <a:ext cx="0" cy="197487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4" name="Straight Connector 50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869662" y="10031623"/>
            <a:ext cx="238714" cy="62289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5" name="Straight Connector 504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5508751" y="8880546"/>
            <a:ext cx="4659" cy="1984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3850142" y="8877555"/>
            <a:ext cx="4659" cy="1984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7" name="Straight Connector 506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299933" y="8873087"/>
            <a:ext cx="4659" cy="1984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Straight Connector 507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4601868" y="8941206"/>
            <a:ext cx="4659" cy="198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0" name="Straight Connector 509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>
            <a:off x="7255662" y="4394703"/>
            <a:ext cx="0" cy="263686"/>
          </a:xfrm>
          <a:prstGeom prst="line">
            <a:avLst/>
          </a:prstGeom>
          <a:ln w="19050">
            <a:solidFill>
              <a:srgbClr val="00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1" name="Straight Connector 510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  <a:stCxn id="401" idx="0"/>
          </p:cNvCxnSpPr>
          <p:nvPr/>
        </p:nvCxnSpPr>
        <p:spPr>
          <a:xfrm flipV="1">
            <a:off x="5926215" y="5065046"/>
            <a:ext cx="2670" cy="191593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" name="Straight Connector 511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5440801" y="5133111"/>
            <a:ext cx="2670" cy="191593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" name="Straight Connector 512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6606027" y="5085999"/>
            <a:ext cx="2670" cy="191593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Straight Connector 513">
            <a:extLst>
              <a:ext uri="{FF2B5EF4-FFF2-40B4-BE49-F238E27FC236}">
                <a16:creationId xmlns:a16="http://schemas.microsoft.com/office/drawing/2014/main" id="{2B8A1726-BF9D-A24C-9FBF-5604C5D9EE7E}"/>
              </a:ext>
            </a:extLst>
          </p:cNvPr>
          <p:cNvCxnSpPr>
            <a:cxnSpLocks/>
          </p:cNvCxnSpPr>
          <p:nvPr/>
        </p:nvCxnSpPr>
        <p:spPr>
          <a:xfrm flipV="1">
            <a:off x="7236023" y="5024664"/>
            <a:ext cx="2670" cy="191593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5" name="TextBox 395"/>
          <p:cNvSpPr txBox="1">
            <a:spLocks noChangeArrowheads="1"/>
          </p:cNvSpPr>
          <p:nvPr/>
        </p:nvSpPr>
        <p:spPr bwMode="auto">
          <a:xfrm>
            <a:off x="453336" y="2602257"/>
            <a:ext cx="8837613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GB" sz="1100" dirty="0"/>
              <a:t>GCSE Design and Technology will develop your skills and knowledge in working with a variety of materials including: timber, polymers, metals textiles, electronics, paper and boards. You will explore iterative designed concepts, review a range of past designs and designers, develop your drawing skills and find out about new and emerging technologies such as Laser cutting, 3D printing and smart materials. </a:t>
            </a:r>
            <a:endParaRPr lang="en-GB" sz="1100" dirty="0">
              <a:solidFill>
                <a:srgbClr val="FF0000"/>
              </a:solidFill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7E909924-5249-4314-9DDB-793ACA4A659D}"/>
              </a:ext>
            </a:extLst>
          </p:cNvPr>
          <p:cNvPicPr>
            <a:picLocks noChangeAspect="1"/>
          </p:cNvPicPr>
          <p:nvPr/>
        </p:nvPicPr>
        <p:blipFill>
          <a:blip r:embed="rId117">
            <a:extLst>
              <a:ext uri="{BEBA8EAE-BF5A-486C-A8C5-ECC9F3942E4B}">
                <a14:imgProps xmlns:a14="http://schemas.microsoft.com/office/drawing/2010/main">
                  <a14:imgLayer r:embed="rId118">
                    <a14:imgEffect>
                      <a14:backgroundRemoval t="9524" b="97619" l="10000" r="95000">
                        <a14:foregroundMark x1="76333" y1="90476" x2="76333" y2="90476"/>
                        <a14:foregroundMark x1="73667" y1="80952" x2="84667" y2="92857"/>
                        <a14:foregroundMark x1="95000" y1="84524" x2="91667" y2="96429"/>
                        <a14:foregroundMark x1="29667" y1="88095" x2="17667" y2="88095"/>
                        <a14:foregroundMark x1="35667" y1="95833" x2="26000" y2="97619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2080" y="15241907"/>
            <a:ext cx="642156" cy="359607"/>
          </a:xfrm>
          <a:prstGeom prst="rect">
            <a:avLst/>
          </a:prstGeom>
        </p:spPr>
      </p:pic>
      <p:sp>
        <p:nvSpPr>
          <p:cNvPr id="34" name="Arrow: Left-Right 33">
            <a:extLst>
              <a:ext uri="{FF2B5EF4-FFF2-40B4-BE49-F238E27FC236}">
                <a16:creationId xmlns:a16="http://schemas.microsoft.com/office/drawing/2014/main" id="{9B910D6F-C4C0-472F-BB55-A67420F5FD30}"/>
              </a:ext>
            </a:extLst>
          </p:cNvPr>
          <p:cNvSpPr/>
          <p:nvPr/>
        </p:nvSpPr>
        <p:spPr>
          <a:xfrm>
            <a:off x="862275" y="15904424"/>
            <a:ext cx="441899" cy="168545"/>
          </a:xfrm>
          <a:prstGeom prst="left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0" name="Arrow: Left-Right 519">
            <a:extLst>
              <a:ext uri="{FF2B5EF4-FFF2-40B4-BE49-F238E27FC236}">
                <a16:creationId xmlns:a16="http://schemas.microsoft.com/office/drawing/2014/main" id="{C37443DA-D8C0-4D12-86F2-2F17D3D31F91}"/>
              </a:ext>
            </a:extLst>
          </p:cNvPr>
          <p:cNvSpPr/>
          <p:nvPr/>
        </p:nvSpPr>
        <p:spPr>
          <a:xfrm rot="5400000">
            <a:off x="534981" y="15823949"/>
            <a:ext cx="441899" cy="168545"/>
          </a:xfrm>
          <a:prstGeom prst="left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21" name="Picture 2" descr="Image result for isometric drawing">
            <a:extLst>
              <a:ext uri="{FF2B5EF4-FFF2-40B4-BE49-F238E27FC236}">
                <a16:creationId xmlns:a16="http://schemas.microsoft.com/office/drawing/2014/main" id="{A79F858F-B30C-43D5-87A5-E010CB278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432" y="11791568"/>
            <a:ext cx="303125" cy="329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" name="TextBox 16">
            <a:extLst>
              <a:ext uri="{FF2B5EF4-FFF2-40B4-BE49-F238E27FC236}">
                <a16:creationId xmlns:a16="http://schemas.microsoft.com/office/drawing/2014/main" id="{7B537383-E288-44DE-AD27-BB3AFC79BF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85805" y="11488119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Isometric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pic>
        <p:nvPicPr>
          <p:cNvPr id="523" name="Picture 447" descr="Image result for 2d design">
            <a:extLst>
              <a:ext uri="{FF2B5EF4-FFF2-40B4-BE49-F238E27FC236}">
                <a16:creationId xmlns:a16="http://schemas.microsoft.com/office/drawing/2014/main" id="{0A77444A-7B69-480C-9061-D15EF6D38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603" y="13406730"/>
            <a:ext cx="450755" cy="33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4" name="TextBox 16">
            <a:extLst>
              <a:ext uri="{FF2B5EF4-FFF2-40B4-BE49-F238E27FC236}">
                <a16:creationId xmlns:a16="http://schemas.microsoft.com/office/drawing/2014/main" id="{9DCC5C26-1F73-47E4-A399-B4109A8639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22722" y="13091995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2D Design</a:t>
            </a:r>
          </a:p>
          <a:p>
            <a:pPr algn="ctr" eaLnBrk="1" hangingPunct="1"/>
            <a:endParaRPr lang="en-US" altLang="en-US" sz="800" dirty="0">
              <a:cs typeface="Calibri" panose="020F0502020204030204" pitchFamily="34" charset="0"/>
            </a:endParaRPr>
          </a:p>
        </p:txBody>
      </p:sp>
      <p:cxnSp>
        <p:nvCxnSpPr>
          <p:cNvPr id="516" name="Straight Connector 515">
            <a:extLst>
              <a:ext uri="{FF2B5EF4-FFF2-40B4-BE49-F238E27FC236}">
                <a16:creationId xmlns:a16="http://schemas.microsoft.com/office/drawing/2014/main" id="{99CBD28E-E37C-418B-805B-CEB3D67D70A8}"/>
              </a:ext>
            </a:extLst>
          </p:cNvPr>
          <p:cNvCxnSpPr>
            <a:cxnSpLocks/>
            <a:stCxn id="196" idx="1"/>
          </p:cNvCxnSpPr>
          <p:nvPr/>
        </p:nvCxnSpPr>
        <p:spPr>
          <a:xfrm flipH="1">
            <a:off x="1738312" y="15028592"/>
            <a:ext cx="155386" cy="76405"/>
          </a:xfrm>
          <a:prstGeom prst="line">
            <a:avLst/>
          </a:prstGeom>
          <a:ln w="19050">
            <a:solidFill>
              <a:srgbClr val="80008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7" name="Picture 2" descr="Image result for isometric drawing">
            <a:extLst>
              <a:ext uri="{FF2B5EF4-FFF2-40B4-BE49-F238E27FC236}">
                <a16:creationId xmlns:a16="http://schemas.microsoft.com/office/drawing/2014/main" id="{86CF3C10-3430-4E9E-9181-9F37854C1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156" y="12897933"/>
            <a:ext cx="303125" cy="329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8" name="TextBox 16">
            <a:extLst>
              <a:ext uri="{FF2B5EF4-FFF2-40B4-BE49-F238E27FC236}">
                <a16:creationId xmlns:a16="http://schemas.microsoft.com/office/drawing/2014/main" id="{32822878-01CA-42AF-9E0D-7C212E54C3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9529" y="12594484"/>
            <a:ext cx="8255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Isometric</a:t>
            </a:r>
          </a:p>
          <a:p>
            <a:pPr algn="ctr" eaLnBrk="1" hangingPunct="1"/>
            <a:r>
              <a:rPr lang="en-US" altLang="en-US" sz="800" dirty="0">
                <a:cs typeface="Calibri" panose="020F0502020204030204" pitchFamily="34" charset="0"/>
              </a:rPr>
              <a:t>Drawing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40FCDE3-A52A-40C5-8A58-5AFECFEC6F3F}"/>
              </a:ext>
            </a:extLst>
          </p:cNvPr>
          <p:cNvPicPr>
            <a:picLocks noChangeAspect="1"/>
          </p:cNvPicPr>
          <p:nvPr/>
        </p:nvPicPr>
        <p:blipFill>
          <a:blip r:embed="rId119">
            <a:extLst>
              <a:ext uri="{BEBA8EAE-BF5A-486C-A8C5-ECC9F3942E4B}">
                <a14:imgProps xmlns:a14="http://schemas.microsoft.com/office/drawing/2010/main">
                  <a14:imgLayer r:embed="rId120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61852" y="14147864"/>
            <a:ext cx="479032" cy="320516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F927023-41C5-49A9-BF7D-4CD7349EF135}"/>
              </a:ext>
            </a:extLst>
          </p:cNvPr>
          <p:cNvPicPr>
            <a:picLocks noChangeAspect="1"/>
          </p:cNvPicPr>
          <p:nvPr/>
        </p:nvPicPr>
        <p:blipFill>
          <a:blip r:embed="rId121"/>
          <a:stretch>
            <a:fillRect/>
          </a:stretch>
        </p:blipFill>
        <p:spPr>
          <a:xfrm>
            <a:off x="447432" y="9870538"/>
            <a:ext cx="329213" cy="286537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5045A87C-5138-4004-B699-03AD8A8BE3D9}"/>
              </a:ext>
            </a:extLst>
          </p:cNvPr>
          <p:cNvPicPr>
            <a:picLocks noChangeAspect="1"/>
          </p:cNvPicPr>
          <p:nvPr/>
        </p:nvPicPr>
        <p:blipFill>
          <a:blip r:embed="rId122"/>
          <a:stretch>
            <a:fillRect/>
          </a:stretch>
        </p:blipFill>
        <p:spPr>
          <a:xfrm>
            <a:off x="1817179" y="10231984"/>
            <a:ext cx="497136" cy="497136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3018BC2-6A82-4D85-A23D-262AAF4CD042}"/>
              </a:ext>
            </a:extLst>
          </p:cNvPr>
          <p:cNvPicPr>
            <a:picLocks noChangeAspect="1"/>
          </p:cNvPicPr>
          <p:nvPr/>
        </p:nvPicPr>
        <p:blipFill>
          <a:blip r:embed="rId123">
            <a:extLst>
              <a:ext uri="{BEBA8EAE-BF5A-486C-A8C5-ECC9F3942E4B}">
                <a14:imgProps xmlns:a14="http://schemas.microsoft.com/office/drawing/2010/main">
                  <a14:imgLayer r:embed="rId12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04811" y="11861149"/>
            <a:ext cx="436578" cy="434638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6BE64F9F-3094-4B00-B1CA-E30DC5AD9599}"/>
              </a:ext>
            </a:extLst>
          </p:cNvPr>
          <p:cNvPicPr>
            <a:picLocks noChangeAspect="1"/>
          </p:cNvPicPr>
          <p:nvPr/>
        </p:nvPicPr>
        <p:blipFill>
          <a:blip r:embed="rId125">
            <a:extLst>
              <a:ext uri="{BEBA8EAE-BF5A-486C-A8C5-ECC9F3942E4B}">
                <a14:imgProps xmlns:a14="http://schemas.microsoft.com/office/drawing/2010/main">
                  <a14:imgLayer r:embed="rId126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53241" y="10513061"/>
            <a:ext cx="601671" cy="450673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F2479363-A073-4988-8009-AF8B2598447B}"/>
              </a:ext>
            </a:extLst>
          </p:cNvPr>
          <p:cNvPicPr>
            <a:picLocks noChangeAspect="1"/>
          </p:cNvPicPr>
          <p:nvPr/>
        </p:nvPicPr>
        <p:blipFill>
          <a:blip r:embed="rId127">
            <a:extLst>
              <a:ext uri="{BEBA8EAE-BF5A-486C-A8C5-ECC9F3942E4B}">
                <a14:imgProps xmlns:a14="http://schemas.microsoft.com/office/drawing/2010/main">
                  <a14:imgLayer r:embed="rId128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67129" y="11860341"/>
            <a:ext cx="431919" cy="431919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25D328C9-D525-4A91-BE2C-81DA47DA5F5F}"/>
              </a:ext>
            </a:extLst>
          </p:cNvPr>
          <p:cNvPicPr>
            <a:picLocks noChangeAspect="1"/>
          </p:cNvPicPr>
          <p:nvPr/>
        </p:nvPicPr>
        <p:blipFill>
          <a:blip r:embed="rId129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61095" y="12018356"/>
            <a:ext cx="612922" cy="407872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33FC9D0A-A539-4BFA-96AF-65587A5AF6FE}"/>
              </a:ext>
            </a:extLst>
          </p:cNvPr>
          <p:cNvPicPr>
            <a:picLocks noChangeAspect="1"/>
          </p:cNvPicPr>
          <p:nvPr/>
        </p:nvPicPr>
        <p:blipFill>
          <a:blip r:embed="rId130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817855">
            <a:off x="5867236" y="10497975"/>
            <a:ext cx="565631" cy="181861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452B2F58-DEEA-43B9-84C9-5432EB4EF3C4}"/>
              </a:ext>
            </a:extLst>
          </p:cNvPr>
          <p:cNvPicPr>
            <a:picLocks noChangeAspect="1"/>
          </p:cNvPicPr>
          <p:nvPr/>
        </p:nvPicPr>
        <p:blipFill>
          <a:blip r:embed="rId131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60736" y="10541324"/>
            <a:ext cx="421713" cy="506056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BDD38848-1798-40EB-8C8A-1D43B8239323}"/>
              </a:ext>
            </a:extLst>
          </p:cNvPr>
          <p:cNvPicPr>
            <a:picLocks noChangeAspect="1"/>
          </p:cNvPicPr>
          <p:nvPr/>
        </p:nvPicPr>
        <p:blipFill rotWithShape="1">
          <a:blip r:embed="rId132">
            <a:grayscl/>
          </a:blip>
          <a:srcRect l="22276" t="3434" r="20613" b="5181"/>
          <a:stretch/>
        </p:blipFill>
        <p:spPr>
          <a:xfrm>
            <a:off x="7065667" y="10358763"/>
            <a:ext cx="356733" cy="467822"/>
          </a:xfrm>
          <a:prstGeom prst="rect">
            <a:avLst/>
          </a:prstGeom>
        </p:spPr>
      </p:pic>
      <p:sp>
        <p:nvSpPr>
          <p:cNvPr id="12" name="TextBox 52">
            <a:extLst>
              <a:ext uri="{FF2B5EF4-FFF2-40B4-BE49-F238E27FC236}">
                <a16:creationId xmlns:a16="http://schemas.microsoft.com/office/drawing/2014/main" id="{3D96F0D5-B01B-154C-FBE7-6DC6F6F6AA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370" y="4638655"/>
            <a:ext cx="20266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>
                <a:latin typeface="Gill Sans MT Condensed" panose="020B0506020104020203" pitchFamily="34" charset="0"/>
              </a:rPr>
              <a:t>Non Examined Assessment</a:t>
            </a:r>
          </a:p>
          <a:p>
            <a:pPr algn="ctr" eaLnBrk="1" hangingPunct="1"/>
            <a:r>
              <a:rPr lang="en-US" altLang="en-US" sz="1400" b="1" dirty="0">
                <a:latin typeface="Gill Sans MT Condensed" panose="020B0506020104020203" pitchFamily="34" charset="0"/>
              </a:rPr>
              <a:t>(Making and Evaluating)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9419</TotalTime>
  <Words>501</Words>
  <Application>Microsoft Office PowerPoint</Application>
  <PresentationFormat>Custom</PresentationFormat>
  <Paragraphs>202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 MT Condensed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Thomas Richards</cp:lastModifiedBy>
  <cp:revision>358</cp:revision>
  <cp:lastPrinted>2025-02-04T07:51:45Z</cp:lastPrinted>
  <dcterms:created xsi:type="dcterms:W3CDTF">2018-02-08T08:28:53Z</dcterms:created>
  <dcterms:modified xsi:type="dcterms:W3CDTF">2025-02-04T07:56:49Z</dcterms:modified>
</cp:coreProperties>
</file>