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77F9"/>
    <a:srgbClr val="B9B9B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70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2213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3726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4712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518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9344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3110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8077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2384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 dirty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201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3129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4376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970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6" name="Straight Arrow Connector 105">
            <a:extLst>
              <a:ext uri="{FF2B5EF4-FFF2-40B4-BE49-F238E27FC236}">
                <a16:creationId xmlns:a16="http://schemas.microsoft.com/office/drawing/2014/main" id="{70A2028F-97B3-1110-FFF5-15B74F01D79A}"/>
              </a:ext>
            </a:extLst>
          </p:cNvPr>
          <p:cNvCxnSpPr>
            <a:cxnSpLocks/>
          </p:cNvCxnSpPr>
          <p:nvPr/>
        </p:nvCxnSpPr>
        <p:spPr>
          <a:xfrm flipV="1">
            <a:off x="3731819" y="5078734"/>
            <a:ext cx="3840" cy="66271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9" name="Picture 158">
            <a:extLst>
              <a:ext uri="{FF2B5EF4-FFF2-40B4-BE49-F238E27FC236}">
                <a16:creationId xmlns:a16="http://schemas.microsoft.com/office/drawing/2014/main" id="{63101F45-FB9D-BFE5-7DC0-A58391E217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997" t="5649"/>
          <a:stretch/>
        </p:blipFill>
        <p:spPr>
          <a:xfrm>
            <a:off x="1519218" y="8950665"/>
            <a:ext cx="505768" cy="502648"/>
          </a:xfrm>
          <a:prstGeom prst="rect">
            <a:avLst/>
          </a:prstGeom>
        </p:spPr>
      </p:pic>
      <p:cxnSp>
        <p:nvCxnSpPr>
          <p:cNvPr id="118" name="Straight Arrow Connector 117">
            <a:extLst>
              <a:ext uri="{FF2B5EF4-FFF2-40B4-BE49-F238E27FC236}">
                <a16:creationId xmlns:a16="http://schemas.microsoft.com/office/drawing/2014/main" id="{D27AD361-2373-D6F3-A34B-83BBDC3EE813}"/>
              </a:ext>
            </a:extLst>
          </p:cNvPr>
          <p:cNvCxnSpPr>
            <a:cxnSpLocks/>
          </p:cNvCxnSpPr>
          <p:nvPr/>
        </p:nvCxnSpPr>
        <p:spPr>
          <a:xfrm flipH="1" flipV="1">
            <a:off x="5558420" y="4666867"/>
            <a:ext cx="617929" cy="15839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4C581C21-C525-31B5-4DA7-4153CE3AC60C}"/>
              </a:ext>
            </a:extLst>
          </p:cNvPr>
          <p:cNvCxnSpPr>
            <a:cxnSpLocks/>
          </p:cNvCxnSpPr>
          <p:nvPr/>
        </p:nvCxnSpPr>
        <p:spPr>
          <a:xfrm flipV="1">
            <a:off x="1812685" y="918711"/>
            <a:ext cx="0" cy="87838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>
            <a:extLst>
              <a:ext uri="{FF2B5EF4-FFF2-40B4-BE49-F238E27FC236}">
                <a16:creationId xmlns:a16="http://schemas.microsoft.com/office/drawing/2014/main" id="{18B2711C-B6FA-56CA-97F3-459D4D34D5FD}"/>
              </a:ext>
            </a:extLst>
          </p:cNvPr>
          <p:cNvCxnSpPr>
            <a:cxnSpLocks/>
          </p:cNvCxnSpPr>
          <p:nvPr/>
        </p:nvCxnSpPr>
        <p:spPr>
          <a:xfrm flipH="1">
            <a:off x="421029" y="3403913"/>
            <a:ext cx="552040" cy="27130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94D39ACB-DDEF-1C94-E439-24110F95FF92}"/>
              </a:ext>
            </a:extLst>
          </p:cNvPr>
          <p:cNvCxnSpPr>
            <a:cxnSpLocks/>
          </p:cNvCxnSpPr>
          <p:nvPr/>
        </p:nvCxnSpPr>
        <p:spPr>
          <a:xfrm>
            <a:off x="4593648" y="8017943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FB5AA0C0-30FB-5F28-DAB5-CD7E979F3106}"/>
              </a:ext>
            </a:extLst>
          </p:cNvPr>
          <p:cNvCxnSpPr>
            <a:cxnSpLocks/>
          </p:cNvCxnSpPr>
          <p:nvPr/>
        </p:nvCxnSpPr>
        <p:spPr>
          <a:xfrm flipV="1">
            <a:off x="3561986" y="7415408"/>
            <a:ext cx="0" cy="31122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64F04A17-3C0E-67C7-681B-0118BA230328}"/>
              </a:ext>
            </a:extLst>
          </p:cNvPr>
          <p:cNvCxnSpPr>
            <a:cxnSpLocks/>
          </p:cNvCxnSpPr>
          <p:nvPr/>
        </p:nvCxnSpPr>
        <p:spPr>
          <a:xfrm flipH="1">
            <a:off x="448008" y="8017943"/>
            <a:ext cx="396079" cy="57123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Block Arc 1">
            <a:extLst>
              <a:ext uri="{FF2B5EF4-FFF2-40B4-BE49-F238E27FC236}">
                <a16:creationId xmlns:a16="http://schemas.microsoft.com/office/drawing/2014/main" id="{3D229281-036A-C4BD-AE5C-571CE02CA04B}"/>
              </a:ext>
            </a:extLst>
          </p:cNvPr>
          <p:cNvSpPr/>
          <p:nvPr/>
        </p:nvSpPr>
        <p:spPr>
          <a:xfrm rot="5400000" flipH="1">
            <a:off x="3922518" y="3612922"/>
            <a:ext cx="2832525" cy="238095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>
              <a:solidFill>
                <a:schemeClr val="tx1"/>
              </a:solidFill>
            </a:endParaRPr>
          </a:p>
        </p:txBody>
      </p:sp>
      <p:sp>
        <p:nvSpPr>
          <p:cNvPr id="6" name="Block Arc 5">
            <a:extLst>
              <a:ext uri="{FF2B5EF4-FFF2-40B4-BE49-F238E27FC236}">
                <a16:creationId xmlns:a16="http://schemas.microsoft.com/office/drawing/2014/main" id="{1BD5412D-A06F-BAED-E7D4-B27ADD776B6C}"/>
              </a:ext>
            </a:extLst>
          </p:cNvPr>
          <p:cNvSpPr/>
          <p:nvPr/>
        </p:nvSpPr>
        <p:spPr>
          <a:xfrm rot="16200000">
            <a:off x="150459" y="5813708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>
              <a:solidFill>
                <a:schemeClr val="tx1"/>
              </a:solidFill>
            </a:endParaRPr>
          </a:p>
        </p:txBody>
      </p:sp>
      <p:sp>
        <p:nvSpPr>
          <p:cNvPr id="7" name="Flowchart: Process 6">
            <a:extLst>
              <a:ext uri="{FF2B5EF4-FFF2-40B4-BE49-F238E27FC236}">
                <a16:creationId xmlns:a16="http://schemas.microsoft.com/office/drawing/2014/main" id="{09839C0E-CB72-4DA9-D15D-72B0831EB956}"/>
              </a:ext>
            </a:extLst>
          </p:cNvPr>
          <p:cNvSpPr/>
          <p:nvPr/>
        </p:nvSpPr>
        <p:spPr>
          <a:xfrm>
            <a:off x="1519218" y="7646332"/>
            <a:ext cx="4701130" cy="623830"/>
          </a:xfrm>
          <a:prstGeom prst="flowChart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FA4BDEEE-EE50-6B20-4795-A0A98E629A00}"/>
              </a:ext>
            </a:extLst>
          </p:cNvPr>
          <p:cNvSpPr/>
          <p:nvPr/>
        </p:nvSpPr>
        <p:spPr>
          <a:xfrm>
            <a:off x="1449910" y="5559725"/>
            <a:ext cx="3958180" cy="645574"/>
          </a:xfrm>
          <a:prstGeom prst="flowChart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Flowchart: Process 8">
            <a:extLst>
              <a:ext uri="{FF2B5EF4-FFF2-40B4-BE49-F238E27FC236}">
                <a16:creationId xmlns:a16="http://schemas.microsoft.com/office/drawing/2014/main" id="{3C908F71-A60B-D07A-F5F5-C75E42ABAB1C}"/>
              </a:ext>
            </a:extLst>
          </p:cNvPr>
          <p:cNvSpPr/>
          <p:nvPr/>
        </p:nvSpPr>
        <p:spPr>
          <a:xfrm>
            <a:off x="1413252" y="3372772"/>
            <a:ext cx="3958180" cy="652823"/>
          </a:xfrm>
          <a:prstGeom prst="flowChart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AC34618B-E488-E521-0769-0903DF826D43}"/>
              </a:ext>
            </a:extLst>
          </p:cNvPr>
          <p:cNvSpPr/>
          <p:nvPr/>
        </p:nvSpPr>
        <p:spPr>
          <a:xfrm rot="16200000">
            <a:off x="116802" y="1551619"/>
            <a:ext cx="2719793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>
              <a:solidFill>
                <a:schemeClr val="tx1"/>
              </a:solidFill>
            </a:endParaRPr>
          </a:p>
        </p:txBody>
      </p: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id="{5C3F6EE7-12A9-3B8F-E36E-84924C9CE722}"/>
              </a:ext>
            </a:extLst>
          </p:cNvPr>
          <p:cNvSpPr/>
          <p:nvPr/>
        </p:nvSpPr>
        <p:spPr>
          <a:xfrm>
            <a:off x="1503107" y="1295773"/>
            <a:ext cx="3958180" cy="620136"/>
          </a:xfrm>
          <a:prstGeom prst="flowChart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746C057D-16BC-197B-95BE-A2EF368EA424}"/>
              </a:ext>
            </a:extLst>
          </p:cNvPr>
          <p:cNvSpPr/>
          <p:nvPr/>
        </p:nvSpPr>
        <p:spPr>
          <a:xfrm>
            <a:off x="4578362" y="998641"/>
            <a:ext cx="1753550" cy="1213496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2735EC7-26AB-1D29-E44A-F0E2837CE97C}"/>
              </a:ext>
            </a:extLst>
          </p:cNvPr>
          <p:cNvSpPr/>
          <p:nvPr/>
        </p:nvSpPr>
        <p:spPr>
          <a:xfrm>
            <a:off x="5338781" y="7293164"/>
            <a:ext cx="1300143" cy="1304925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/>
                </a:solidFill>
              </a:rPr>
              <a:t>Year10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9593109-629C-F992-52B2-F4028908C45D}"/>
              </a:ext>
            </a:extLst>
          </p:cNvPr>
          <p:cNvSpPr/>
          <p:nvPr/>
        </p:nvSpPr>
        <p:spPr>
          <a:xfrm>
            <a:off x="5354351" y="2872194"/>
            <a:ext cx="1300143" cy="1304925"/>
          </a:xfrm>
          <a:prstGeom prst="ellipse">
            <a:avLst/>
          </a:prstGeom>
          <a:solidFill>
            <a:schemeClr val="bg1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/>
                </a:solidFill>
              </a:rPr>
              <a:t>Year 11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FA1B2B1-35BB-F7FD-CD9D-D913E314F039}"/>
              </a:ext>
            </a:extLst>
          </p:cNvPr>
          <p:cNvSpPr txBox="1"/>
          <p:nvPr/>
        </p:nvSpPr>
        <p:spPr>
          <a:xfrm>
            <a:off x="1734090" y="7750589"/>
            <a:ext cx="2907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Muslim Beliefs and teachings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659DDEC-C90A-43A1-7C86-348DC1326828}"/>
              </a:ext>
            </a:extLst>
          </p:cNvPr>
          <p:cNvSpPr txBox="1"/>
          <p:nvPr/>
        </p:nvSpPr>
        <p:spPr>
          <a:xfrm>
            <a:off x="649545" y="45841"/>
            <a:ext cx="5410455" cy="523220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none" rtlCol="0">
            <a:spAutoFit/>
          </a:bodyPr>
          <a:lstStyle/>
          <a:p>
            <a:r>
              <a:rPr lang="en-GB" sz="2800" b="1" dirty="0"/>
              <a:t>Religious Studies S/C – KS4 journey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024588-7676-B7D4-87C1-531012BC684A}"/>
              </a:ext>
            </a:extLst>
          </p:cNvPr>
          <p:cNvSpPr txBox="1"/>
          <p:nvPr/>
        </p:nvSpPr>
        <p:spPr>
          <a:xfrm>
            <a:off x="1301272" y="5717220"/>
            <a:ext cx="2882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Marriage and Family life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0279DB-A0E2-68F1-2FEA-23C47449647F}"/>
              </a:ext>
            </a:extLst>
          </p:cNvPr>
          <p:cNvSpPr txBox="1"/>
          <p:nvPr/>
        </p:nvSpPr>
        <p:spPr>
          <a:xfrm rot="18310412">
            <a:off x="4910011" y="5142421"/>
            <a:ext cx="1914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Peace and Conflict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648A02B-E16C-33E8-2B4C-2B60BB4B4AEC}"/>
              </a:ext>
            </a:extLst>
          </p:cNvPr>
          <p:cNvSpPr txBox="1"/>
          <p:nvPr/>
        </p:nvSpPr>
        <p:spPr>
          <a:xfrm rot="6691184">
            <a:off x="51023" y="2061905"/>
            <a:ext cx="17113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Themes revision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8B18B30-B4E2-CDAE-1BC9-1E9281D009DB}"/>
              </a:ext>
            </a:extLst>
          </p:cNvPr>
          <p:cNvSpPr txBox="1"/>
          <p:nvPr/>
        </p:nvSpPr>
        <p:spPr>
          <a:xfrm>
            <a:off x="1628182" y="1372462"/>
            <a:ext cx="2651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Exam Count down lessons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D506BBD-C9B6-21E4-B894-53A8FF4B18D7}"/>
              </a:ext>
            </a:extLst>
          </p:cNvPr>
          <p:cNvCxnSpPr>
            <a:cxnSpLocks/>
          </p:cNvCxnSpPr>
          <p:nvPr/>
        </p:nvCxnSpPr>
        <p:spPr>
          <a:xfrm flipV="1">
            <a:off x="3772680" y="993084"/>
            <a:ext cx="0" cy="43723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D2FD0449-9669-CB13-C1F3-AC613459DD4E}"/>
              </a:ext>
            </a:extLst>
          </p:cNvPr>
          <p:cNvCxnSpPr>
            <a:cxnSpLocks/>
          </p:cNvCxnSpPr>
          <p:nvPr/>
        </p:nvCxnSpPr>
        <p:spPr>
          <a:xfrm>
            <a:off x="3561986" y="1640309"/>
            <a:ext cx="0" cy="5512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CB9AAB0D-E498-C01B-440C-169C6655EA90}"/>
              </a:ext>
            </a:extLst>
          </p:cNvPr>
          <p:cNvCxnSpPr>
            <a:cxnSpLocks/>
          </p:cNvCxnSpPr>
          <p:nvPr/>
        </p:nvCxnSpPr>
        <p:spPr>
          <a:xfrm>
            <a:off x="1772102" y="3821278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A4900DF9-D6C7-C99E-2397-AD415F2EA17D}"/>
              </a:ext>
            </a:extLst>
          </p:cNvPr>
          <p:cNvCxnSpPr>
            <a:cxnSpLocks/>
          </p:cNvCxnSpPr>
          <p:nvPr/>
        </p:nvCxnSpPr>
        <p:spPr>
          <a:xfrm flipV="1">
            <a:off x="1249180" y="2935704"/>
            <a:ext cx="137419" cy="44555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FB7F9453-1E57-70C9-CA69-C03FD1EC5D41}"/>
              </a:ext>
            </a:extLst>
          </p:cNvPr>
          <p:cNvCxnSpPr>
            <a:cxnSpLocks/>
          </p:cNvCxnSpPr>
          <p:nvPr/>
        </p:nvCxnSpPr>
        <p:spPr>
          <a:xfrm flipH="1" flipV="1">
            <a:off x="2897056" y="942276"/>
            <a:ext cx="24237" cy="5072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B331BC42-89B9-8755-2C39-74BDE0B608E4}"/>
              </a:ext>
            </a:extLst>
          </p:cNvPr>
          <p:cNvCxnSpPr>
            <a:cxnSpLocks/>
          </p:cNvCxnSpPr>
          <p:nvPr/>
        </p:nvCxnSpPr>
        <p:spPr>
          <a:xfrm flipH="1" flipV="1">
            <a:off x="1118494" y="1158677"/>
            <a:ext cx="235642" cy="39845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DECDB27B-C383-41C5-C784-2CEB50896453}"/>
              </a:ext>
            </a:extLst>
          </p:cNvPr>
          <p:cNvCxnSpPr>
            <a:cxnSpLocks/>
          </p:cNvCxnSpPr>
          <p:nvPr/>
        </p:nvCxnSpPr>
        <p:spPr>
          <a:xfrm flipV="1">
            <a:off x="1674663" y="7293164"/>
            <a:ext cx="0" cy="80177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BD21CC83-4CFC-9C05-293B-D2955BD4D11B}"/>
              </a:ext>
            </a:extLst>
          </p:cNvPr>
          <p:cNvCxnSpPr>
            <a:cxnSpLocks/>
          </p:cNvCxnSpPr>
          <p:nvPr/>
        </p:nvCxnSpPr>
        <p:spPr>
          <a:xfrm>
            <a:off x="2606872" y="8086527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>
            <a:extLst>
              <a:ext uri="{FF2B5EF4-FFF2-40B4-BE49-F238E27FC236}">
                <a16:creationId xmlns:a16="http://schemas.microsoft.com/office/drawing/2014/main" id="{5E829EF6-CDE4-306A-0C32-81AF3EC34C2C}"/>
              </a:ext>
            </a:extLst>
          </p:cNvPr>
          <p:cNvSpPr txBox="1"/>
          <p:nvPr/>
        </p:nvSpPr>
        <p:spPr>
          <a:xfrm>
            <a:off x="4982455" y="8950665"/>
            <a:ext cx="1028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Sunnis Shi’a split</a:t>
            </a:r>
          </a:p>
        </p:txBody>
      </p: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6F194062-ED7D-1352-F298-31C49177DA5B}"/>
              </a:ext>
            </a:extLst>
          </p:cNvPr>
          <p:cNvCxnSpPr>
            <a:cxnSpLocks/>
          </p:cNvCxnSpPr>
          <p:nvPr/>
        </p:nvCxnSpPr>
        <p:spPr>
          <a:xfrm>
            <a:off x="5234584" y="8095163"/>
            <a:ext cx="400599" cy="83285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:a16="http://schemas.microsoft.com/office/drawing/2014/main" id="{1CAE9E21-A231-C266-A557-45FCFE854867}"/>
              </a:ext>
            </a:extLst>
          </p:cNvPr>
          <p:cNvSpPr txBox="1"/>
          <p:nvPr/>
        </p:nvSpPr>
        <p:spPr>
          <a:xfrm>
            <a:off x="4578362" y="6984225"/>
            <a:ext cx="6093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Angels</a:t>
            </a:r>
          </a:p>
        </p:txBody>
      </p: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FE1D8EC8-3372-E670-342C-48EBA35DE37B}"/>
              </a:ext>
            </a:extLst>
          </p:cNvPr>
          <p:cNvCxnSpPr/>
          <p:nvPr/>
        </p:nvCxnSpPr>
        <p:spPr>
          <a:xfrm flipV="1">
            <a:off x="4883061" y="7216166"/>
            <a:ext cx="0" cy="6048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>
            <a:extLst>
              <a:ext uri="{FF2B5EF4-FFF2-40B4-BE49-F238E27FC236}">
                <a16:creationId xmlns:a16="http://schemas.microsoft.com/office/drawing/2014/main" id="{E1F04A38-19C4-1070-C3D1-4E817E1D61C3}"/>
              </a:ext>
            </a:extLst>
          </p:cNvPr>
          <p:cNvSpPr txBox="1"/>
          <p:nvPr/>
        </p:nvSpPr>
        <p:spPr>
          <a:xfrm>
            <a:off x="2830094" y="7020104"/>
            <a:ext cx="11244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Predestination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B933B424-E746-84B8-629D-9A06B8D4744E}"/>
              </a:ext>
            </a:extLst>
          </p:cNvPr>
          <p:cNvSpPr txBox="1"/>
          <p:nvPr/>
        </p:nvSpPr>
        <p:spPr>
          <a:xfrm>
            <a:off x="4020638" y="8589175"/>
            <a:ext cx="9606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Nature of Allah</a:t>
            </a:r>
          </a:p>
        </p:txBody>
      </p:sp>
      <p:cxnSp>
        <p:nvCxnSpPr>
          <p:cNvPr id="84" name="Straight Arrow Connector 83">
            <a:extLst>
              <a:ext uri="{FF2B5EF4-FFF2-40B4-BE49-F238E27FC236}">
                <a16:creationId xmlns:a16="http://schemas.microsoft.com/office/drawing/2014/main" id="{E4DE67C7-47C7-B3C7-385E-A0BEBC757C46}"/>
              </a:ext>
            </a:extLst>
          </p:cNvPr>
          <p:cNvCxnSpPr>
            <a:cxnSpLocks/>
          </p:cNvCxnSpPr>
          <p:nvPr/>
        </p:nvCxnSpPr>
        <p:spPr>
          <a:xfrm>
            <a:off x="1104278" y="2201044"/>
            <a:ext cx="236825" cy="25777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>
            <a:extLst>
              <a:ext uri="{FF2B5EF4-FFF2-40B4-BE49-F238E27FC236}">
                <a16:creationId xmlns:a16="http://schemas.microsoft.com/office/drawing/2014/main" id="{CAB9C55B-3DEB-2B28-B407-95F39E5A8D63}"/>
              </a:ext>
            </a:extLst>
          </p:cNvPr>
          <p:cNvCxnSpPr>
            <a:cxnSpLocks/>
          </p:cNvCxnSpPr>
          <p:nvPr/>
        </p:nvCxnSpPr>
        <p:spPr>
          <a:xfrm>
            <a:off x="3149602" y="3782215"/>
            <a:ext cx="0" cy="5512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>
            <a:extLst>
              <a:ext uri="{FF2B5EF4-FFF2-40B4-BE49-F238E27FC236}">
                <a16:creationId xmlns:a16="http://schemas.microsoft.com/office/drawing/2014/main" id="{4355464A-D06C-1DA2-BB92-C1AF91692EDB}"/>
              </a:ext>
            </a:extLst>
          </p:cNvPr>
          <p:cNvSpPr txBox="1"/>
          <p:nvPr/>
        </p:nvSpPr>
        <p:spPr>
          <a:xfrm>
            <a:off x="2689682" y="6514039"/>
            <a:ext cx="10192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Divorce</a:t>
            </a:r>
          </a:p>
        </p:txBody>
      </p:sp>
      <p:cxnSp>
        <p:nvCxnSpPr>
          <p:cNvPr id="96" name="Straight Arrow Connector 95">
            <a:extLst>
              <a:ext uri="{FF2B5EF4-FFF2-40B4-BE49-F238E27FC236}">
                <a16:creationId xmlns:a16="http://schemas.microsoft.com/office/drawing/2014/main" id="{E403A453-67A8-4F92-9210-440D300C2163}"/>
              </a:ext>
            </a:extLst>
          </p:cNvPr>
          <p:cNvCxnSpPr>
            <a:cxnSpLocks/>
          </p:cNvCxnSpPr>
          <p:nvPr/>
        </p:nvCxnSpPr>
        <p:spPr>
          <a:xfrm>
            <a:off x="3169828" y="5978542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70701277-2D03-5981-6C2B-7F6F849F12F3}"/>
              </a:ext>
            </a:extLst>
          </p:cNvPr>
          <p:cNvCxnSpPr>
            <a:cxnSpLocks/>
          </p:cNvCxnSpPr>
          <p:nvPr/>
        </p:nvCxnSpPr>
        <p:spPr>
          <a:xfrm>
            <a:off x="4109307" y="6086552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Arrow Connector 98">
            <a:extLst>
              <a:ext uri="{FF2B5EF4-FFF2-40B4-BE49-F238E27FC236}">
                <a16:creationId xmlns:a16="http://schemas.microsoft.com/office/drawing/2014/main" id="{1388D300-0607-95D8-008B-4ED9CC41E3CB}"/>
              </a:ext>
            </a:extLst>
          </p:cNvPr>
          <p:cNvCxnSpPr>
            <a:cxnSpLocks/>
          </p:cNvCxnSpPr>
          <p:nvPr/>
        </p:nvCxnSpPr>
        <p:spPr>
          <a:xfrm>
            <a:off x="4937514" y="5960449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100">
            <a:extLst>
              <a:ext uri="{FF2B5EF4-FFF2-40B4-BE49-F238E27FC236}">
                <a16:creationId xmlns:a16="http://schemas.microsoft.com/office/drawing/2014/main" id="{17A53818-75A0-2646-1F67-FBB61182B630}"/>
              </a:ext>
            </a:extLst>
          </p:cNvPr>
          <p:cNvCxnSpPr>
            <a:cxnSpLocks/>
          </p:cNvCxnSpPr>
          <p:nvPr/>
        </p:nvCxnSpPr>
        <p:spPr>
          <a:xfrm>
            <a:off x="5303368" y="6078225"/>
            <a:ext cx="379030" cy="3477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>
            <a:extLst>
              <a:ext uri="{FF2B5EF4-FFF2-40B4-BE49-F238E27FC236}">
                <a16:creationId xmlns:a16="http://schemas.microsoft.com/office/drawing/2014/main" id="{4BBBB2AC-9A03-DCF0-C789-F7AAA779B72B}"/>
              </a:ext>
            </a:extLst>
          </p:cNvPr>
          <p:cNvSpPr txBox="1"/>
          <p:nvPr/>
        </p:nvSpPr>
        <p:spPr>
          <a:xfrm>
            <a:off x="2430603" y="4980960"/>
            <a:ext cx="7664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Marriage</a:t>
            </a:r>
          </a:p>
        </p:txBody>
      </p:sp>
      <p:cxnSp>
        <p:nvCxnSpPr>
          <p:cNvPr id="105" name="Straight Arrow Connector 104">
            <a:extLst>
              <a:ext uri="{FF2B5EF4-FFF2-40B4-BE49-F238E27FC236}">
                <a16:creationId xmlns:a16="http://schemas.microsoft.com/office/drawing/2014/main" id="{60BBDB14-69B0-30CB-674F-E06342466B1F}"/>
              </a:ext>
            </a:extLst>
          </p:cNvPr>
          <p:cNvCxnSpPr/>
          <p:nvPr/>
        </p:nvCxnSpPr>
        <p:spPr>
          <a:xfrm flipV="1">
            <a:off x="2598564" y="5246451"/>
            <a:ext cx="0" cy="6048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Box 107">
            <a:extLst>
              <a:ext uri="{FF2B5EF4-FFF2-40B4-BE49-F238E27FC236}">
                <a16:creationId xmlns:a16="http://schemas.microsoft.com/office/drawing/2014/main" id="{D94D8EE2-FB06-5A81-0C70-70355ED0E560}"/>
              </a:ext>
            </a:extLst>
          </p:cNvPr>
          <p:cNvSpPr txBox="1"/>
          <p:nvPr/>
        </p:nvSpPr>
        <p:spPr>
          <a:xfrm>
            <a:off x="3290368" y="4801330"/>
            <a:ext cx="9646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Re-marriage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224F60A9-76AE-430A-228E-0328BA2A445C}"/>
              </a:ext>
            </a:extLst>
          </p:cNvPr>
          <p:cNvSpPr txBox="1"/>
          <p:nvPr/>
        </p:nvSpPr>
        <p:spPr>
          <a:xfrm>
            <a:off x="3470205" y="6684108"/>
            <a:ext cx="12225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Nature of family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7CA85FF1-AA22-6F8B-03BF-8B0C0AB58971}"/>
              </a:ext>
            </a:extLst>
          </p:cNvPr>
          <p:cNvSpPr txBox="1"/>
          <p:nvPr/>
        </p:nvSpPr>
        <p:spPr>
          <a:xfrm>
            <a:off x="4259528" y="6453107"/>
            <a:ext cx="13058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Purpose of family</a:t>
            </a:r>
          </a:p>
        </p:txBody>
      </p:sp>
      <p:cxnSp>
        <p:nvCxnSpPr>
          <p:cNvPr id="115" name="Straight Arrow Connector 114">
            <a:extLst>
              <a:ext uri="{FF2B5EF4-FFF2-40B4-BE49-F238E27FC236}">
                <a16:creationId xmlns:a16="http://schemas.microsoft.com/office/drawing/2014/main" id="{2092E44C-D154-A92D-3F37-ED3D19FFE19A}"/>
              </a:ext>
            </a:extLst>
          </p:cNvPr>
          <p:cNvCxnSpPr>
            <a:cxnSpLocks/>
          </p:cNvCxnSpPr>
          <p:nvPr/>
        </p:nvCxnSpPr>
        <p:spPr>
          <a:xfrm flipV="1">
            <a:off x="4890630" y="5309194"/>
            <a:ext cx="18025" cy="43452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Arrow: Left 121">
            <a:extLst>
              <a:ext uri="{FF2B5EF4-FFF2-40B4-BE49-F238E27FC236}">
                <a16:creationId xmlns:a16="http://schemas.microsoft.com/office/drawing/2014/main" id="{01ED276B-1EBB-0BA0-C0D5-872283FC51B8}"/>
              </a:ext>
            </a:extLst>
          </p:cNvPr>
          <p:cNvSpPr/>
          <p:nvPr/>
        </p:nvSpPr>
        <p:spPr>
          <a:xfrm>
            <a:off x="5680734" y="8096631"/>
            <a:ext cx="630798" cy="261085"/>
          </a:xfrm>
          <a:prstGeom prst="lef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4" name="Arrow: Left 123">
            <a:extLst>
              <a:ext uri="{FF2B5EF4-FFF2-40B4-BE49-F238E27FC236}">
                <a16:creationId xmlns:a16="http://schemas.microsoft.com/office/drawing/2014/main" id="{10BC74F1-B070-12DF-8D34-F1C94958027F}"/>
              </a:ext>
            </a:extLst>
          </p:cNvPr>
          <p:cNvSpPr/>
          <p:nvPr/>
        </p:nvSpPr>
        <p:spPr>
          <a:xfrm>
            <a:off x="5673453" y="3764997"/>
            <a:ext cx="630798" cy="261085"/>
          </a:xfrm>
          <a:prstGeom prst="lef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26" name="Straight Arrow Connector 125">
            <a:extLst>
              <a:ext uri="{FF2B5EF4-FFF2-40B4-BE49-F238E27FC236}">
                <a16:creationId xmlns:a16="http://schemas.microsoft.com/office/drawing/2014/main" id="{3F887A78-C115-2DBC-7971-E6131F19A77F}"/>
              </a:ext>
            </a:extLst>
          </p:cNvPr>
          <p:cNvCxnSpPr>
            <a:cxnSpLocks/>
          </p:cNvCxnSpPr>
          <p:nvPr/>
        </p:nvCxnSpPr>
        <p:spPr>
          <a:xfrm>
            <a:off x="4325981" y="3782215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Arrow Connector 127">
            <a:extLst>
              <a:ext uri="{FF2B5EF4-FFF2-40B4-BE49-F238E27FC236}">
                <a16:creationId xmlns:a16="http://schemas.microsoft.com/office/drawing/2014/main" id="{657A01D9-CF33-7528-5130-69E1BB9F2716}"/>
              </a:ext>
            </a:extLst>
          </p:cNvPr>
          <p:cNvCxnSpPr/>
          <p:nvPr/>
        </p:nvCxnSpPr>
        <p:spPr>
          <a:xfrm flipV="1">
            <a:off x="3708121" y="3070328"/>
            <a:ext cx="0" cy="6048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>
            <a:extLst>
              <a:ext uri="{FF2B5EF4-FFF2-40B4-BE49-F238E27FC236}">
                <a16:creationId xmlns:a16="http://schemas.microsoft.com/office/drawing/2014/main" id="{26F76E92-FFE6-5BA7-7B6E-AF7CCD112ED3}"/>
              </a:ext>
            </a:extLst>
          </p:cNvPr>
          <p:cNvCxnSpPr>
            <a:cxnSpLocks/>
          </p:cNvCxnSpPr>
          <p:nvPr/>
        </p:nvCxnSpPr>
        <p:spPr>
          <a:xfrm flipV="1">
            <a:off x="1783791" y="3180013"/>
            <a:ext cx="28894" cy="62031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Arrow Connector 141">
            <a:extLst>
              <a:ext uri="{FF2B5EF4-FFF2-40B4-BE49-F238E27FC236}">
                <a16:creationId xmlns:a16="http://schemas.microsoft.com/office/drawing/2014/main" id="{3F86A424-B61A-7AC3-E45A-EBC4F6EBD476}"/>
              </a:ext>
            </a:extLst>
          </p:cNvPr>
          <p:cNvCxnSpPr>
            <a:cxnSpLocks/>
          </p:cNvCxnSpPr>
          <p:nvPr/>
        </p:nvCxnSpPr>
        <p:spPr>
          <a:xfrm flipH="1" flipV="1">
            <a:off x="632395" y="5548895"/>
            <a:ext cx="453023" cy="68097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Arrow Connector 145">
            <a:extLst>
              <a:ext uri="{FF2B5EF4-FFF2-40B4-BE49-F238E27FC236}">
                <a16:creationId xmlns:a16="http://schemas.microsoft.com/office/drawing/2014/main" id="{9576DF2D-00EE-CE5A-3914-149C24F1F872}"/>
              </a:ext>
            </a:extLst>
          </p:cNvPr>
          <p:cNvCxnSpPr>
            <a:cxnSpLocks/>
          </p:cNvCxnSpPr>
          <p:nvPr/>
        </p:nvCxnSpPr>
        <p:spPr>
          <a:xfrm flipH="1" flipV="1">
            <a:off x="1503106" y="5208023"/>
            <a:ext cx="24011" cy="58605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Arrow Connector 148">
            <a:extLst>
              <a:ext uri="{FF2B5EF4-FFF2-40B4-BE49-F238E27FC236}">
                <a16:creationId xmlns:a16="http://schemas.microsoft.com/office/drawing/2014/main" id="{FC16C0B5-106B-6BB3-3401-C1AAC6886C36}"/>
              </a:ext>
            </a:extLst>
          </p:cNvPr>
          <p:cNvCxnSpPr>
            <a:cxnSpLocks/>
          </p:cNvCxnSpPr>
          <p:nvPr/>
        </p:nvCxnSpPr>
        <p:spPr>
          <a:xfrm>
            <a:off x="1596671" y="5895833"/>
            <a:ext cx="137419" cy="59885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" name="Picture 193">
            <a:extLst>
              <a:ext uri="{FF2B5EF4-FFF2-40B4-BE49-F238E27FC236}">
                <a16:creationId xmlns:a16="http://schemas.microsoft.com/office/drawing/2014/main" id="{BC771AAD-8631-0AA2-D3A3-A19FD665404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00" t="2883"/>
          <a:stretch/>
        </p:blipFill>
        <p:spPr>
          <a:xfrm>
            <a:off x="2466946" y="4067660"/>
            <a:ext cx="358081" cy="332769"/>
          </a:xfrm>
          <a:prstGeom prst="rect">
            <a:avLst/>
          </a:prstGeom>
        </p:spPr>
      </p:pic>
      <p:pic>
        <p:nvPicPr>
          <p:cNvPr id="234" name="Picture 233">
            <a:extLst>
              <a:ext uri="{FF2B5EF4-FFF2-40B4-BE49-F238E27FC236}">
                <a16:creationId xmlns:a16="http://schemas.microsoft.com/office/drawing/2014/main" id="{E6191BF9-B3AB-D2D0-F731-D5D9B9C9FF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1650" y="9219481"/>
            <a:ext cx="499108" cy="491714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547EB738-151E-B8DA-A003-30412CD9B6C9}"/>
              </a:ext>
            </a:extLst>
          </p:cNvPr>
          <p:cNvSpPr txBox="1"/>
          <p:nvPr/>
        </p:nvSpPr>
        <p:spPr>
          <a:xfrm>
            <a:off x="2539922" y="3320084"/>
            <a:ext cx="2257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Revision of Christian Beliefs and teachings</a:t>
            </a:r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4BC40EFA-E02F-2B3D-A172-3BCB0663E1FA}"/>
              </a:ext>
            </a:extLst>
          </p:cNvPr>
          <p:cNvCxnSpPr>
            <a:cxnSpLocks/>
          </p:cNvCxnSpPr>
          <p:nvPr/>
        </p:nvCxnSpPr>
        <p:spPr>
          <a:xfrm>
            <a:off x="2295068" y="1641987"/>
            <a:ext cx="0" cy="5512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369E4A74-AB9A-7954-E687-F6C35BC472E5}"/>
              </a:ext>
            </a:extLst>
          </p:cNvPr>
          <p:cNvCxnSpPr>
            <a:cxnSpLocks/>
          </p:cNvCxnSpPr>
          <p:nvPr/>
        </p:nvCxnSpPr>
        <p:spPr>
          <a:xfrm flipH="1">
            <a:off x="648405" y="3465438"/>
            <a:ext cx="275609" cy="71168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8" name="Picture 147">
            <a:extLst>
              <a:ext uri="{FF2B5EF4-FFF2-40B4-BE49-F238E27FC236}">
                <a16:creationId xmlns:a16="http://schemas.microsoft.com/office/drawing/2014/main" id="{FAE1D9BD-AD8B-6887-1675-546BEB2068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7845" y="5153840"/>
            <a:ext cx="294295" cy="269249"/>
          </a:xfrm>
          <a:prstGeom prst="rect">
            <a:avLst/>
          </a:prstGeom>
        </p:spPr>
      </p:pic>
      <p:pic>
        <p:nvPicPr>
          <p:cNvPr id="158" name="Picture 157">
            <a:extLst>
              <a:ext uri="{FF2B5EF4-FFF2-40B4-BE49-F238E27FC236}">
                <a16:creationId xmlns:a16="http://schemas.microsoft.com/office/drawing/2014/main" id="{DEB0499F-784A-6F80-1452-F0F01F6176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9936" y="2930347"/>
            <a:ext cx="378931" cy="354872"/>
          </a:xfrm>
          <a:prstGeom prst="rect">
            <a:avLst/>
          </a:prstGeom>
        </p:spPr>
      </p:pic>
      <p:cxnSp>
        <p:nvCxnSpPr>
          <p:cNvPr id="175" name="Straight Arrow Connector 174">
            <a:extLst>
              <a:ext uri="{FF2B5EF4-FFF2-40B4-BE49-F238E27FC236}">
                <a16:creationId xmlns:a16="http://schemas.microsoft.com/office/drawing/2014/main" id="{B61BDFFC-7C61-511D-E327-55636A02818D}"/>
              </a:ext>
            </a:extLst>
          </p:cNvPr>
          <p:cNvCxnSpPr>
            <a:cxnSpLocks/>
          </p:cNvCxnSpPr>
          <p:nvPr/>
        </p:nvCxnSpPr>
        <p:spPr>
          <a:xfrm flipV="1">
            <a:off x="5354351" y="942276"/>
            <a:ext cx="0" cy="37937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Straight Arrow Connector 183">
            <a:extLst>
              <a:ext uri="{FF2B5EF4-FFF2-40B4-BE49-F238E27FC236}">
                <a16:creationId xmlns:a16="http://schemas.microsoft.com/office/drawing/2014/main" id="{C2E2FC0B-9316-3E6C-C7BF-FB800B0FBF31}"/>
              </a:ext>
            </a:extLst>
          </p:cNvPr>
          <p:cNvCxnSpPr>
            <a:cxnSpLocks/>
          </p:cNvCxnSpPr>
          <p:nvPr/>
        </p:nvCxnSpPr>
        <p:spPr>
          <a:xfrm>
            <a:off x="5226276" y="1640309"/>
            <a:ext cx="0" cy="5512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9" name="Picture 188">
            <a:extLst>
              <a:ext uri="{FF2B5EF4-FFF2-40B4-BE49-F238E27FC236}">
                <a16:creationId xmlns:a16="http://schemas.microsoft.com/office/drawing/2014/main" id="{4E69A887-262D-2000-FA13-66AE0CBE91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48317" y="3884400"/>
            <a:ext cx="426565" cy="449015"/>
          </a:xfrm>
          <a:prstGeom prst="rect">
            <a:avLst/>
          </a:prstGeom>
        </p:spPr>
      </p:pic>
      <p:pic>
        <p:nvPicPr>
          <p:cNvPr id="193" name="Picture 192">
            <a:extLst>
              <a:ext uri="{FF2B5EF4-FFF2-40B4-BE49-F238E27FC236}">
                <a16:creationId xmlns:a16="http://schemas.microsoft.com/office/drawing/2014/main" id="{65868C25-3D52-CE79-6959-2428BB6046B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53606" y="2448634"/>
            <a:ext cx="524756" cy="468532"/>
          </a:xfrm>
          <a:prstGeom prst="rect">
            <a:avLst/>
          </a:prstGeom>
        </p:spPr>
      </p:pic>
      <p:pic>
        <p:nvPicPr>
          <p:cNvPr id="195" name="Picture 194">
            <a:extLst>
              <a:ext uri="{FF2B5EF4-FFF2-40B4-BE49-F238E27FC236}">
                <a16:creationId xmlns:a16="http://schemas.microsoft.com/office/drawing/2014/main" id="{5B9552B2-2852-5520-6B28-BDDEE475DDE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76349" y="10701"/>
            <a:ext cx="660176" cy="660176"/>
          </a:xfrm>
          <a:prstGeom prst="rect">
            <a:avLst/>
          </a:prstGeom>
        </p:spPr>
      </p:pic>
      <p:sp>
        <p:nvSpPr>
          <p:cNvPr id="197" name="TextBox 196">
            <a:extLst>
              <a:ext uri="{FF2B5EF4-FFF2-40B4-BE49-F238E27FC236}">
                <a16:creationId xmlns:a16="http://schemas.microsoft.com/office/drawing/2014/main" id="{8079BA46-3E03-7B50-070C-C7418577211C}"/>
              </a:ext>
            </a:extLst>
          </p:cNvPr>
          <p:cNvSpPr txBox="1"/>
          <p:nvPr/>
        </p:nvSpPr>
        <p:spPr>
          <a:xfrm rot="954165">
            <a:off x="373929" y="3453788"/>
            <a:ext cx="2220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Revision of Islam</a:t>
            </a:r>
          </a:p>
        </p:txBody>
      </p:sp>
      <p:sp>
        <p:nvSpPr>
          <p:cNvPr id="199" name="TextBox 198">
            <a:extLst>
              <a:ext uri="{FF2B5EF4-FFF2-40B4-BE49-F238E27FC236}">
                <a16:creationId xmlns:a16="http://schemas.microsoft.com/office/drawing/2014/main" id="{7B309126-75E6-87F5-00C5-E05CB6CFA178}"/>
              </a:ext>
            </a:extLst>
          </p:cNvPr>
          <p:cNvSpPr txBox="1"/>
          <p:nvPr/>
        </p:nvSpPr>
        <p:spPr>
          <a:xfrm>
            <a:off x="3996967" y="1388068"/>
            <a:ext cx="2651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GCSE Exam</a:t>
            </a:r>
          </a:p>
        </p:txBody>
      </p:sp>
      <p:sp>
        <p:nvSpPr>
          <p:cNvPr id="200" name="TextBox 199">
            <a:extLst>
              <a:ext uri="{FF2B5EF4-FFF2-40B4-BE49-F238E27FC236}">
                <a16:creationId xmlns:a16="http://schemas.microsoft.com/office/drawing/2014/main" id="{ABD9C7B9-56D4-1B62-6442-E0F342FE9EC5}"/>
              </a:ext>
            </a:extLst>
          </p:cNvPr>
          <p:cNvSpPr txBox="1"/>
          <p:nvPr/>
        </p:nvSpPr>
        <p:spPr>
          <a:xfrm>
            <a:off x="1962236" y="8648114"/>
            <a:ext cx="1142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Prophethood</a:t>
            </a:r>
          </a:p>
        </p:txBody>
      </p:sp>
      <p:sp>
        <p:nvSpPr>
          <p:cNvPr id="201" name="TextBox 200">
            <a:extLst>
              <a:ext uri="{FF2B5EF4-FFF2-40B4-BE49-F238E27FC236}">
                <a16:creationId xmlns:a16="http://schemas.microsoft.com/office/drawing/2014/main" id="{73CE50C4-D05F-B711-4EE4-E11571CB565D}"/>
              </a:ext>
            </a:extLst>
          </p:cNvPr>
          <p:cNvSpPr txBox="1"/>
          <p:nvPr/>
        </p:nvSpPr>
        <p:spPr>
          <a:xfrm>
            <a:off x="158077" y="8761392"/>
            <a:ext cx="9606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Holy Books</a:t>
            </a:r>
          </a:p>
        </p:txBody>
      </p:sp>
      <p:sp>
        <p:nvSpPr>
          <p:cNvPr id="202" name="TextBox 201">
            <a:extLst>
              <a:ext uri="{FF2B5EF4-FFF2-40B4-BE49-F238E27FC236}">
                <a16:creationId xmlns:a16="http://schemas.microsoft.com/office/drawing/2014/main" id="{67358155-B603-CFA5-1C7A-AC2DC19EDE52}"/>
              </a:ext>
            </a:extLst>
          </p:cNvPr>
          <p:cNvSpPr txBox="1"/>
          <p:nvPr/>
        </p:nvSpPr>
        <p:spPr>
          <a:xfrm>
            <a:off x="1253781" y="6975590"/>
            <a:ext cx="9606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Imamate</a:t>
            </a:r>
          </a:p>
        </p:txBody>
      </p:sp>
      <p:pic>
        <p:nvPicPr>
          <p:cNvPr id="204" name="Picture 203">
            <a:extLst>
              <a:ext uri="{FF2B5EF4-FFF2-40B4-BE49-F238E27FC236}">
                <a16:creationId xmlns:a16="http://schemas.microsoft.com/office/drawing/2014/main" id="{1231E114-DE2A-49CD-E115-68699487565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30297" y="8491914"/>
            <a:ext cx="790431" cy="872200"/>
          </a:xfrm>
          <a:prstGeom prst="rect">
            <a:avLst/>
          </a:prstGeom>
        </p:spPr>
      </p:pic>
      <p:pic>
        <p:nvPicPr>
          <p:cNvPr id="209" name="Picture 208">
            <a:extLst>
              <a:ext uri="{FF2B5EF4-FFF2-40B4-BE49-F238E27FC236}">
                <a16:creationId xmlns:a16="http://schemas.microsoft.com/office/drawing/2014/main" id="{519B52C0-0480-D8C1-916A-18E4ED78DB1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5057" y="9104597"/>
            <a:ext cx="763481" cy="664404"/>
          </a:xfrm>
          <a:prstGeom prst="rect">
            <a:avLst/>
          </a:prstGeom>
        </p:spPr>
      </p:pic>
      <p:sp>
        <p:nvSpPr>
          <p:cNvPr id="213" name="TextBox 212">
            <a:extLst>
              <a:ext uri="{FF2B5EF4-FFF2-40B4-BE49-F238E27FC236}">
                <a16:creationId xmlns:a16="http://schemas.microsoft.com/office/drawing/2014/main" id="{5E50A0ED-710B-88C9-8338-EBC569BE1F9F}"/>
              </a:ext>
            </a:extLst>
          </p:cNvPr>
          <p:cNvSpPr txBox="1"/>
          <p:nvPr/>
        </p:nvSpPr>
        <p:spPr>
          <a:xfrm>
            <a:off x="1004470" y="6587010"/>
            <a:ext cx="14592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Sexual relationships</a:t>
            </a:r>
          </a:p>
        </p:txBody>
      </p:sp>
      <p:sp>
        <p:nvSpPr>
          <p:cNvPr id="215" name="TextBox 214">
            <a:extLst>
              <a:ext uri="{FF2B5EF4-FFF2-40B4-BE49-F238E27FC236}">
                <a16:creationId xmlns:a16="http://schemas.microsoft.com/office/drawing/2014/main" id="{42B56FC3-544E-DD1F-F453-D4227062BFCA}"/>
              </a:ext>
            </a:extLst>
          </p:cNvPr>
          <p:cNvSpPr txBox="1"/>
          <p:nvPr/>
        </p:nvSpPr>
        <p:spPr>
          <a:xfrm rot="19384092">
            <a:off x="-42320" y="5271617"/>
            <a:ext cx="12499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Human sexuality</a:t>
            </a:r>
          </a:p>
        </p:txBody>
      </p:sp>
      <p:sp>
        <p:nvSpPr>
          <p:cNvPr id="217" name="TextBox 216">
            <a:extLst>
              <a:ext uri="{FF2B5EF4-FFF2-40B4-BE49-F238E27FC236}">
                <a16:creationId xmlns:a16="http://schemas.microsoft.com/office/drawing/2014/main" id="{5489B909-4903-A01B-A710-740B8473B51F}"/>
              </a:ext>
            </a:extLst>
          </p:cNvPr>
          <p:cNvSpPr txBox="1"/>
          <p:nvPr/>
        </p:nvSpPr>
        <p:spPr>
          <a:xfrm>
            <a:off x="1308721" y="4884362"/>
            <a:ext cx="10929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Contraception</a:t>
            </a:r>
          </a:p>
        </p:txBody>
      </p:sp>
      <p:cxnSp>
        <p:nvCxnSpPr>
          <p:cNvPr id="243" name="Straight Arrow Connector 242">
            <a:extLst>
              <a:ext uri="{FF2B5EF4-FFF2-40B4-BE49-F238E27FC236}">
                <a16:creationId xmlns:a16="http://schemas.microsoft.com/office/drawing/2014/main" id="{9823ABE6-1BE8-7855-11ED-5538771C85DC}"/>
              </a:ext>
            </a:extLst>
          </p:cNvPr>
          <p:cNvCxnSpPr>
            <a:cxnSpLocks/>
          </p:cNvCxnSpPr>
          <p:nvPr/>
        </p:nvCxnSpPr>
        <p:spPr>
          <a:xfrm>
            <a:off x="1179540" y="3821278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4" name="TextBox 243">
            <a:extLst>
              <a:ext uri="{FF2B5EF4-FFF2-40B4-BE49-F238E27FC236}">
                <a16:creationId xmlns:a16="http://schemas.microsoft.com/office/drawing/2014/main" id="{C2247CA4-D6D4-BC9A-34D4-55604B1E9B6B}"/>
              </a:ext>
            </a:extLst>
          </p:cNvPr>
          <p:cNvSpPr txBox="1"/>
          <p:nvPr/>
        </p:nvSpPr>
        <p:spPr>
          <a:xfrm>
            <a:off x="1983628" y="2690395"/>
            <a:ext cx="1028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Sunnis Shi’a split</a:t>
            </a:r>
          </a:p>
        </p:txBody>
      </p:sp>
      <p:sp>
        <p:nvSpPr>
          <p:cNvPr id="245" name="TextBox 244">
            <a:extLst>
              <a:ext uri="{FF2B5EF4-FFF2-40B4-BE49-F238E27FC236}">
                <a16:creationId xmlns:a16="http://schemas.microsoft.com/office/drawing/2014/main" id="{05CF3414-601B-5A1A-DA20-9ED406DB5FD0}"/>
              </a:ext>
            </a:extLst>
          </p:cNvPr>
          <p:cNvSpPr txBox="1"/>
          <p:nvPr/>
        </p:nvSpPr>
        <p:spPr>
          <a:xfrm>
            <a:off x="1494631" y="2891036"/>
            <a:ext cx="6093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Angels</a:t>
            </a:r>
          </a:p>
        </p:txBody>
      </p:sp>
      <p:sp>
        <p:nvSpPr>
          <p:cNvPr id="247" name="TextBox 246">
            <a:extLst>
              <a:ext uri="{FF2B5EF4-FFF2-40B4-BE49-F238E27FC236}">
                <a16:creationId xmlns:a16="http://schemas.microsoft.com/office/drawing/2014/main" id="{BCC24FF4-0E67-4157-4864-5EEA2647D105}"/>
              </a:ext>
            </a:extLst>
          </p:cNvPr>
          <p:cNvSpPr txBox="1"/>
          <p:nvPr/>
        </p:nvSpPr>
        <p:spPr>
          <a:xfrm>
            <a:off x="1350860" y="4328254"/>
            <a:ext cx="11244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Predestination</a:t>
            </a:r>
          </a:p>
        </p:txBody>
      </p:sp>
      <p:sp>
        <p:nvSpPr>
          <p:cNvPr id="248" name="TextBox 247">
            <a:extLst>
              <a:ext uri="{FF2B5EF4-FFF2-40B4-BE49-F238E27FC236}">
                <a16:creationId xmlns:a16="http://schemas.microsoft.com/office/drawing/2014/main" id="{18E060A9-BE8F-DF67-8EDC-800CAF076DDF}"/>
              </a:ext>
            </a:extLst>
          </p:cNvPr>
          <p:cNvSpPr txBox="1"/>
          <p:nvPr/>
        </p:nvSpPr>
        <p:spPr>
          <a:xfrm>
            <a:off x="551645" y="4370116"/>
            <a:ext cx="9606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Nature of Allah</a:t>
            </a:r>
          </a:p>
        </p:txBody>
      </p:sp>
      <p:sp>
        <p:nvSpPr>
          <p:cNvPr id="249" name="TextBox 248">
            <a:extLst>
              <a:ext uri="{FF2B5EF4-FFF2-40B4-BE49-F238E27FC236}">
                <a16:creationId xmlns:a16="http://schemas.microsoft.com/office/drawing/2014/main" id="{F92EEF4F-24F9-0DC1-02D2-F69320BFCB00}"/>
              </a:ext>
            </a:extLst>
          </p:cNvPr>
          <p:cNvSpPr txBox="1"/>
          <p:nvPr/>
        </p:nvSpPr>
        <p:spPr>
          <a:xfrm rot="4015195">
            <a:off x="-182336" y="3488521"/>
            <a:ext cx="11426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Prophethood</a:t>
            </a:r>
          </a:p>
        </p:txBody>
      </p:sp>
      <p:sp>
        <p:nvSpPr>
          <p:cNvPr id="250" name="TextBox 249">
            <a:extLst>
              <a:ext uri="{FF2B5EF4-FFF2-40B4-BE49-F238E27FC236}">
                <a16:creationId xmlns:a16="http://schemas.microsoft.com/office/drawing/2014/main" id="{00792C4E-AA6B-C7F9-2098-C79E817CEB4A}"/>
              </a:ext>
            </a:extLst>
          </p:cNvPr>
          <p:cNvSpPr txBox="1"/>
          <p:nvPr/>
        </p:nvSpPr>
        <p:spPr>
          <a:xfrm>
            <a:off x="1132244" y="2573225"/>
            <a:ext cx="9606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Holy Books</a:t>
            </a:r>
          </a:p>
        </p:txBody>
      </p:sp>
      <p:sp>
        <p:nvSpPr>
          <p:cNvPr id="251" name="TextBox 250">
            <a:extLst>
              <a:ext uri="{FF2B5EF4-FFF2-40B4-BE49-F238E27FC236}">
                <a16:creationId xmlns:a16="http://schemas.microsoft.com/office/drawing/2014/main" id="{FC21B977-754D-0A54-75A7-2CA4FB07F27B}"/>
              </a:ext>
            </a:extLst>
          </p:cNvPr>
          <p:cNvSpPr txBox="1"/>
          <p:nvPr/>
        </p:nvSpPr>
        <p:spPr>
          <a:xfrm>
            <a:off x="35880" y="4131065"/>
            <a:ext cx="9606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Imamate</a:t>
            </a:r>
          </a:p>
        </p:txBody>
      </p:sp>
      <p:cxnSp>
        <p:nvCxnSpPr>
          <p:cNvPr id="252" name="Straight Arrow Connector 251">
            <a:extLst>
              <a:ext uri="{FF2B5EF4-FFF2-40B4-BE49-F238E27FC236}">
                <a16:creationId xmlns:a16="http://schemas.microsoft.com/office/drawing/2014/main" id="{C97E23D4-524A-B5F4-3DC3-42A6F13C8CD0}"/>
              </a:ext>
            </a:extLst>
          </p:cNvPr>
          <p:cNvCxnSpPr/>
          <p:nvPr/>
        </p:nvCxnSpPr>
        <p:spPr>
          <a:xfrm flipV="1">
            <a:off x="2482900" y="3173311"/>
            <a:ext cx="0" cy="6048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5" name="Picture 254">
            <a:extLst>
              <a:ext uri="{FF2B5EF4-FFF2-40B4-BE49-F238E27FC236}">
                <a16:creationId xmlns:a16="http://schemas.microsoft.com/office/drawing/2014/main" id="{E712F4F7-3C0E-3214-DC53-A934DD1182C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16556" y="6800823"/>
            <a:ext cx="379324" cy="387395"/>
          </a:xfrm>
          <a:prstGeom prst="rect">
            <a:avLst/>
          </a:prstGeom>
        </p:spPr>
      </p:pic>
      <p:pic>
        <p:nvPicPr>
          <p:cNvPr id="257" name="Picture 256">
            <a:extLst>
              <a:ext uri="{FF2B5EF4-FFF2-40B4-BE49-F238E27FC236}">
                <a16:creationId xmlns:a16="http://schemas.microsoft.com/office/drawing/2014/main" id="{ED15A08D-39C4-017D-57E8-666E9129A0A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881626" y="5212260"/>
            <a:ext cx="373766" cy="371339"/>
          </a:xfrm>
          <a:prstGeom prst="rect">
            <a:avLst/>
          </a:prstGeom>
        </p:spPr>
      </p:pic>
      <p:pic>
        <p:nvPicPr>
          <p:cNvPr id="259" name="Picture 258">
            <a:extLst>
              <a:ext uri="{FF2B5EF4-FFF2-40B4-BE49-F238E27FC236}">
                <a16:creationId xmlns:a16="http://schemas.microsoft.com/office/drawing/2014/main" id="{5537E9EA-4140-CFB0-0C0F-ABA1F9DA345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29088" y="5258706"/>
            <a:ext cx="505133" cy="406385"/>
          </a:xfrm>
          <a:prstGeom prst="rect">
            <a:avLst/>
          </a:prstGeom>
        </p:spPr>
      </p:pic>
      <p:sp>
        <p:nvSpPr>
          <p:cNvPr id="260" name="TextBox 259">
            <a:extLst>
              <a:ext uri="{FF2B5EF4-FFF2-40B4-BE49-F238E27FC236}">
                <a16:creationId xmlns:a16="http://schemas.microsoft.com/office/drawing/2014/main" id="{A962535F-7184-8479-FC9D-2004472C5EEA}"/>
              </a:ext>
            </a:extLst>
          </p:cNvPr>
          <p:cNvSpPr txBox="1"/>
          <p:nvPr/>
        </p:nvSpPr>
        <p:spPr>
          <a:xfrm>
            <a:off x="1341997" y="2335654"/>
            <a:ext cx="175028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Relationships and family</a:t>
            </a:r>
          </a:p>
        </p:txBody>
      </p:sp>
      <p:sp>
        <p:nvSpPr>
          <p:cNvPr id="261" name="TextBox 260">
            <a:extLst>
              <a:ext uri="{FF2B5EF4-FFF2-40B4-BE49-F238E27FC236}">
                <a16:creationId xmlns:a16="http://schemas.microsoft.com/office/drawing/2014/main" id="{AF67E47E-E776-249D-07AC-9D25CD99BE55}"/>
              </a:ext>
            </a:extLst>
          </p:cNvPr>
          <p:cNvSpPr txBox="1"/>
          <p:nvPr/>
        </p:nvSpPr>
        <p:spPr>
          <a:xfrm>
            <a:off x="4365451" y="4941821"/>
            <a:ext cx="1068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Violence and terrorism</a:t>
            </a:r>
          </a:p>
        </p:txBody>
      </p:sp>
      <p:sp>
        <p:nvSpPr>
          <p:cNvPr id="262" name="TextBox 261">
            <a:extLst>
              <a:ext uri="{FF2B5EF4-FFF2-40B4-BE49-F238E27FC236}">
                <a16:creationId xmlns:a16="http://schemas.microsoft.com/office/drawing/2014/main" id="{0405039D-B498-E4F3-0974-7ABEBAFDFA83}"/>
              </a:ext>
            </a:extLst>
          </p:cNvPr>
          <p:cNvSpPr txBox="1"/>
          <p:nvPr/>
        </p:nvSpPr>
        <p:spPr>
          <a:xfrm>
            <a:off x="5473307" y="6459022"/>
            <a:ext cx="120757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Reasons for war</a:t>
            </a:r>
          </a:p>
        </p:txBody>
      </p:sp>
      <p:sp>
        <p:nvSpPr>
          <p:cNvPr id="263" name="TextBox 262">
            <a:extLst>
              <a:ext uri="{FF2B5EF4-FFF2-40B4-BE49-F238E27FC236}">
                <a16:creationId xmlns:a16="http://schemas.microsoft.com/office/drawing/2014/main" id="{8F103A13-DB40-CB26-D57F-3E9421A24B2E}"/>
              </a:ext>
            </a:extLst>
          </p:cNvPr>
          <p:cNvSpPr txBox="1"/>
          <p:nvPr/>
        </p:nvSpPr>
        <p:spPr>
          <a:xfrm>
            <a:off x="5837708" y="6086552"/>
            <a:ext cx="5565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WMD</a:t>
            </a:r>
          </a:p>
        </p:txBody>
      </p:sp>
      <p:sp>
        <p:nvSpPr>
          <p:cNvPr id="264" name="TextBox 263">
            <a:extLst>
              <a:ext uri="{FF2B5EF4-FFF2-40B4-BE49-F238E27FC236}">
                <a16:creationId xmlns:a16="http://schemas.microsoft.com/office/drawing/2014/main" id="{8C7D7C59-C215-F5BB-38E3-4FC85E7FEAF3}"/>
              </a:ext>
            </a:extLst>
          </p:cNvPr>
          <p:cNvSpPr txBox="1"/>
          <p:nvPr/>
        </p:nvSpPr>
        <p:spPr>
          <a:xfrm>
            <a:off x="4360368" y="4681887"/>
            <a:ext cx="12911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Nuclear weapons</a:t>
            </a:r>
          </a:p>
        </p:txBody>
      </p:sp>
      <p:sp>
        <p:nvSpPr>
          <p:cNvPr id="265" name="TextBox 264">
            <a:extLst>
              <a:ext uri="{FF2B5EF4-FFF2-40B4-BE49-F238E27FC236}">
                <a16:creationId xmlns:a16="http://schemas.microsoft.com/office/drawing/2014/main" id="{BBBF767D-11E7-0C2E-9607-F91DF2B2FD27}"/>
              </a:ext>
            </a:extLst>
          </p:cNvPr>
          <p:cNvSpPr txBox="1"/>
          <p:nvPr/>
        </p:nvSpPr>
        <p:spPr>
          <a:xfrm>
            <a:off x="6097253" y="5794496"/>
            <a:ext cx="7102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Just war</a:t>
            </a:r>
          </a:p>
        </p:txBody>
      </p:sp>
      <p:sp>
        <p:nvSpPr>
          <p:cNvPr id="266" name="TextBox 265">
            <a:extLst>
              <a:ext uri="{FF2B5EF4-FFF2-40B4-BE49-F238E27FC236}">
                <a16:creationId xmlns:a16="http://schemas.microsoft.com/office/drawing/2014/main" id="{FEA7FF4F-72C6-56B3-A1DB-BC63A45FA74E}"/>
              </a:ext>
            </a:extLst>
          </p:cNvPr>
          <p:cNvSpPr txBox="1"/>
          <p:nvPr/>
        </p:nvSpPr>
        <p:spPr>
          <a:xfrm rot="5400000">
            <a:off x="6255618" y="5318083"/>
            <a:ext cx="7552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Holy war</a:t>
            </a:r>
          </a:p>
        </p:txBody>
      </p:sp>
      <p:sp>
        <p:nvSpPr>
          <p:cNvPr id="267" name="TextBox 266">
            <a:extLst>
              <a:ext uri="{FF2B5EF4-FFF2-40B4-BE49-F238E27FC236}">
                <a16:creationId xmlns:a16="http://schemas.microsoft.com/office/drawing/2014/main" id="{DB0E5684-4C7C-9530-4F55-686A64E14E3C}"/>
              </a:ext>
            </a:extLst>
          </p:cNvPr>
          <p:cNvSpPr txBox="1"/>
          <p:nvPr/>
        </p:nvSpPr>
        <p:spPr>
          <a:xfrm>
            <a:off x="4959603" y="4330613"/>
            <a:ext cx="7138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Pacifism</a:t>
            </a:r>
          </a:p>
        </p:txBody>
      </p:sp>
      <p:sp>
        <p:nvSpPr>
          <p:cNvPr id="268" name="TextBox 267">
            <a:extLst>
              <a:ext uri="{FF2B5EF4-FFF2-40B4-BE49-F238E27FC236}">
                <a16:creationId xmlns:a16="http://schemas.microsoft.com/office/drawing/2014/main" id="{42DF0316-A3C3-AA29-F5AF-A668754E81E7}"/>
              </a:ext>
            </a:extLst>
          </p:cNvPr>
          <p:cNvSpPr txBox="1"/>
          <p:nvPr/>
        </p:nvSpPr>
        <p:spPr>
          <a:xfrm rot="5400000">
            <a:off x="6225571" y="4236225"/>
            <a:ext cx="10622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Peace making</a:t>
            </a:r>
          </a:p>
        </p:txBody>
      </p:sp>
      <p:cxnSp>
        <p:nvCxnSpPr>
          <p:cNvPr id="269" name="Straight Arrow Connector 268">
            <a:extLst>
              <a:ext uri="{FF2B5EF4-FFF2-40B4-BE49-F238E27FC236}">
                <a16:creationId xmlns:a16="http://schemas.microsoft.com/office/drawing/2014/main" id="{3C150B92-DF0C-C88E-73B0-8E4F6A53AEF8}"/>
              </a:ext>
            </a:extLst>
          </p:cNvPr>
          <p:cNvCxnSpPr>
            <a:cxnSpLocks/>
          </p:cNvCxnSpPr>
          <p:nvPr/>
        </p:nvCxnSpPr>
        <p:spPr>
          <a:xfrm>
            <a:off x="5706284" y="5803029"/>
            <a:ext cx="379030" cy="3477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0" name="Straight Arrow Connector 269">
            <a:extLst>
              <a:ext uri="{FF2B5EF4-FFF2-40B4-BE49-F238E27FC236}">
                <a16:creationId xmlns:a16="http://schemas.microsoft.com/office/drawing/2014/main" id="{0532B8C0-F677-7ADB-AA94-0CB57C44C598}"/>
              </a:ext>
            </a:extLst>
          </p:cNvPr>
          <p:cNvCxnSpPr>
            <a:cxnSpLocks/>
          </p:cNvCxnSpPr>
          <p:nvPr/>
        </p:nvCxnSpPr>
        <p:spPr>
          <a:xfrm>
            <a:off x="5970072" y="5454849"/>
            <a:ext cx="379030" cy="3477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1" name="Straight Arrow Connector 270">
            <a:extLst>
              <a:ext uri="{FF2B5EF4-FFF2-40B4-BE49-F238E27FC236}">
                <a16:creationId xmlns:a16="http://schemas.microsoft.com/office/drawing/2014/main" id="{A20A190E-6107-2217-72B4-27C8C5750C14}"/>
              </a:ext>
            </a:extLst>
          </p:cNvPr>
          <p:cNvCxnSpPr>
            <a:cxnSpLocks/>
          </p:cNvCxnSpPr>
          <p:nvPr/>
        </p:nvCxnSpPr>
        <p:spPr>
          <a:xfrm>
            <a:off x="6183393" y="5178364"/>
            <a:ext cx="379030" cy="3477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Arrow Connector 271">
            <a:extLst>
              <a:ext uri="{FF2B5EF4-FFF2-40B4-BE49-F238E27FC236}">
                <a16:creationId xmlns:a16="http://schemas.microsoft.com/office/drawing/2014/main" id="{1189EA4B-EE83-85D8-D32E-6547896366D2}"/>
              </a:ext>
            </a:extLst>
          </p:cNvPr>
          <p:cNvCxnSpPr>
            <a:cxnSpLocks/>
          </p:cNvCxnSpPr>
          <p:nvPr/>
        </p:nvCxnSpPr>
        <p:spPr>
          <a:xfrm flipV="1">
            <a:off x="6220348" y="4315845"/>
            <a:ext cx="490324" cy="9861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Arrow Connector 273">
            <a:extLst>
              <a:ext uri="{FF2B5EF4-FFF2-40B4-BE49-F238E27FC236}">
                <a16:creationId xmlns:a16="http://schemas.microsoft.com/office/drawing/2014/main" id="{5922F271-1FDA-9596-C09B-00B07E76FFB5}"/>
              </a:ext>
            </a:extLst>
          </p:cNvPr>
          <p:cNvCxnSpPr>
            <a:cxnSpLocks/>
          </p:cNvCxnSpPr>
          <p:nvPr/>
        </p:nvCxnSpPr>
        <p:spPr>
          <a:xfrm flipH="1" flipV="1">
            <a:off x="5421259" y="4879222"/>
            <a:ext cx="308965" cy="46804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" name="TextBox 275">
            <a:extLst>
              <a:ext uri="{FF2B5EF4-FFF2-40B4-BE49-F238E27FC236}">
                <a16:creationId xmlns:a16="http://schemas.microsoft.com/office/drawing/2014/main" id="{2167A650-EB3A-B462-0C27-DC6DB29ADF65}"/>
              </a:ext>
            </a:extLst>
          </p:cNvPr>
          <p:cNvSpPr txBox="1"/>
          <p:nvPr/>
        </p:nvSpPr>
        <p:spPr>
          <a:xfrm>
            <a:off x="-89723" y="1122526"/>
            <a:ext cx="1068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Peace and conflict</a:t>
            </a:r>
          </a:p>
        </p:txBody>
      </p:sp>
      <p:cxnSp>
        <p:nvCxnSpPr>
          <p:cNvPr id="277" name="Straight Arrow Connector 276">
            <a:extLst>
              <a:ext uri="{FF2B5EF4-FFF2-40B4-BE49-F238E27FC236}">
                <a16:creationId xmlns:a16="http://schemas.microsoft.com/office/drawing/2014/main" id="{48435741-DA4D-E62C-BEE4-69A45DBFD1C4}"/>
              </a:ext>
            </a:extLst>
          </p:cNvPr>
          <p:cNvCxnSpPr>
            <a:cxnSpLocks/>
          </p:cNvCxnSpPr>
          <p:nvPr/>
        </p:nvCxnSpPr>
        <p:spPr>
          <a:xfrm flipH="1" flipV="1">
            <a:off x="534780" y="1574602"/>
            <a:ext cx="162269" cy="35878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9" name="Straight Arrow Connector 278">
            <a:extLst>
              <a:ext uri="{FF2B5EF4-FFF2-40B4-BE49-F238E27FC236}">
                <a16:creationId xmlns:a16="http://schemas.microsoft.com/office/drawing/2014/main" id="{88732C4D-62A5-4FF5-42B9-15C12AA9FB7D}"/>
              </a:ext>
            </a:extLst>
          </p:cNvPr>
          <p:cNvCxnSpPr/>
          <p:nvPr/>
        </p:nvCxnSpPr>
        <p:spPr>
          <a:xfrm flipV="1">
            <a:off x="3323155" y="2919768"/>
            <a:ext cx="0" cy="6048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1" name="TextBox 280">
            <a:extLst>
              <a:ext uri="{FF2B5EF4-FFF2-40B4-BE49-F238E27FC236}">
                <a16:creationId xmlns:a16="http://schemas.microsoft.com/office/drawing/2014/main" id="{0E62EDD2-4AE7-017D-4949-884DF40295D6}"/>
              </a:ext>
            </a:extLst>
          </p:cNvPr>
          <p:cNvSpPr txBox="1"/>
          <p:nvPr/>
        </p:nvSpPr>
        <p:spPr>
          <a:xfrm>
            <a:off x="2865421" y="2639298"/>
            <a:ext cx="9181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2">
                    <a:lumMod val="75000"/>
                  </a:schemeClr>
                </a:solidFill>
              </a:rPr>
              <a:t>Incarnation</a:t>
            </a:r>
          </a:p>
        </p:txBody>
      </p:sp>
      <p:sp>
        <p:nvSpPr>
          <p:cNvPr id="282" name="TextBox 281">
            <a:extLst>
              <a:ext uri="{FF2B5EF4-FFF2-40B4-BE49-F238E27FC236}">
                <a16:creationId xmlns:a16="http://schemas.microsoft.com/office/drawing/2014/main" id="{0B6D9ADC-4030-023F-1866-C8F81905FE32}"/>
              </a:ext>
            </a:extLst>
          </p:cNvPr>
          <p:cNvSpPr txBox="1"/>
          <p:nvPr/>
        </p:nvSpPr>
        <p:spPr>
          <a:xfrm>
            <a:off x="3963259" y="2865342"/>
            <a:ext cx="8691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2">
                    <a:lumMod val="75000"/>
                  </a:schemeClr>
                </a:solidFill>
              </a:rPr>
              <a:t>Crucifixion</a:t>
            </a:r>
          </a:p>
        </p:txBody>
      </p:sp>
      <p:sp>
        <p:nvSpPr>
          <p:cNvPr id="283" name="TextBox 282">
            <a:extLst>
              <a:ext uri="{FF2B5EF4-FFF2-40B4-BE49-F238E27FC236}">
                <a16:creationId xmlns:a16="http://schemas.microsoft.com/office/drawing/2014/main" id="{7D5D44E7-30B7-5B0A-0E7C-CD11BEADF35A}"/>
              </a:ext>
            </a:extLst>
          </p:cNvPr>
          <p:cNvSpPr txBox="1"/>
          <p:nvPr/>
        </p:nvSpPr>
        <p:spPr>
          <a:xfrm>
            <a:off x="4692784" y="2539785"/>
            <a:ext cx="9966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2">
                    <a:lumMod val="75000"/>
                  </a:schemeClr>
                </a:solidFill>
              </a:rPr>
              <a:t>Resurrection</a:t>
            </a:r>
          </a:p>
        </p:txBody>
      </p:sp>
      <p:sp>
        <p:nvSpPr>
          <p:cNvPr id="284" name="TextBox 283">
            <a:extLst>
              <a:ext uri="{FF2B5EF4-FFF2-40B4-BE49-F238E27FC236}">
                <a16:creationId xmlns:a16="http://schemas.microsoft.com/office/drawing/2014/main" id="{77836E82-7CC7-D688-EB92-89341B8E8B06}"/>
              </a:ext>
            </a:extLst>
          </p:cNvPr>
          <p:cNvSpPr txBox="1"/>
          <p:nvPr/>
        </p:nvSpPr>
        <p:spPr>
          <a:xfrm>
            <a:off x="3429000" y="2804574"/>
            <a:ext cx="5935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2">
                    <a:lumMod val="75000"/>
                  </a:schemeClr>
                </a:solidFill>
              </a:rPr>
              <a:t>Trinity</a:t>
            </a:r>
          </a:p>
        </p:txBody>
      </p:sp>
      <p:cxnSp>
        <p:nvCxnSpPr>
          <p:cNvPr id="285" name="Straight Arrow Connector 284">
            <a:extLst>
              <a:ext uri="{FF2B5EF4-FFF2-40B4-BE49-F238E27FC236}">
                <a16:creationId xmlns:a16="http://schemas.microsoft.com/office/drawing/2014/main" id="{CC1A62F7-3C1B-98A0-57E3-75CD1F7B26D5}"/>
              </a:ext>
            </a:extLst>
          </p:cNvPr>
          <p:cNvCxnSpPr>
            <a:cxnSpLocks/>
          </p:cNvCxnSpPr>
          <p:nvPr/>
        </p:nvCxnSpPr>
        <p:spPr>
          <a:xfrm flipV="1">
            <a:off x="4402140" y="3115248"/>
            <a:ext cx="0" cy="26600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6" name="Straight Arrow Connector 285">
            <a:extLst>
              <a:ext uri="{FF2B5EF4-FFF2-40B4-BE49-F238E27FC236}">
                <a16:creationId xmlns:a16="http://schemas.microsoft.com/office/drawing/2014/main" id="{1548B596-CAFF-72E8-3F4D-80CD4464B5A9}"/>
              </a:ext>
            </a:extLst>
          </p:cNvPr>
          <p:cNvCxnSpPr/>
          <p:nvPr/>
        </p:nvCxnSpPr>
        <p:spPr>
          <a:xfrm flipV="1">
            <a:off x="4981255" y="2984030"/>
            <a:ext cx="0" cy="6048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8" name="TextBox 287">
            <a:extLst>
              <a:ext uri="{FF2B5EF4-FFF2-40B4-BE49-F238E27FC236}">
                <a16:creationId xmlns:a16="http://schemas.microsoft.com/office/drawing/2014/main" id="{0D848826-ED69-938D-70C0-91EB3E1A8F23}"/>
              </a:ext>
            </a:extLst>
          </p:cNvPr>
          <p:cNvSpPr txBox="1"/>
          <p:nvPr/>
        </p:nvSpPr>
        <p:spPr>
          <a:xfrm>
            <a:off x="2760719" y="4342856"/>
            <a:ext cx="10920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2">
                    <a:lumMod val="75000"/>
                  </a:schemeClr>
                </a:solidFill>
              </a:rPr>
              <a:t>Nature of God</a:t>
            </a:r>
          </a:p>
        </p:txBody>
      </p:sp>
      <p:sp>
        <p:nvSpPr>
          <p:cNvPr id="289" name="TextBox 288">
            <a:extLst>
              <a:ext uri="{FF2B5EF4-FFF2-40B4-BE49-F238E27FC236}">
                <a16:creationId xmlns:a16="http://schemas.microsoft.com/office/drawing/2014/main" id="{B9F7119A-316C-36AE-6FFA-51F6D132F5EC}"/>
              </a:ext>
            </a:extLst>
          </p:cNvPr>
          <p:cNvSpPr txBox="1"/>
          <p:nvPr/>
        </p:nvSpPr>
        <p:spPr>
          <a:xfrm>
            <a:off x="3901842" y="4298370"/>
            <a:ext cx="7725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2">
                    <a:lumMod val="75000"/>
                  </a:schemeClr>
                </a:solidFill>
              </a:rPr>
              <a:t>Salvation</a:t>
            </a:r>
          </a:p>
        </p:txBody>
      </p:sp>
      <p:sp>
        <p:nvSpPr>
          <p:cNvPr id="290" name="TextBox 289">
            <a:extLst>
              <a:ext uri="{FF2B5EF4-FFF2-40B4-BE49-F238E27FC236}">
                <a16:creationId xmlns:a16="http://schemas.microsoft.com/office/drawing/2014/main" id="{C7B40076-3750-7D74-91CD-CED50C872585}"/>
              </a:ext>
            </a:extLst>
          </p:cNvPr>
          <p:cNvSpPr txBox="1"/>
          <p:nvPr/>
        </p:nvSpPr>
        <p:spPr>
          <a:xfrm>
            <a:off x="438878" y="595016"/>
            <a:ext cx="1068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ED77F9"/>
                </a:solidFill>
              </a:rPr>
              <a:t>Key knowledge retrieval</a:t>
            </a:r>
          </a:p>
        </p:txBody>
      </p:sp>
      <p:sp>
        <p:nvSpPr>
          <p:cNvPr id="292" name="TextBox 291">
            <a:extLst>
              <a:ext uri="{FF2B5EF4-FFF2-40B4-BE49-F238E27FC236}">
                <a16:creationId xmlns:a16="http://schemas.microsoft.com/office/drawing/2014/main" id="{716D1846-E550-9B86-56EA-78A1E46A1BFE}"/>
              </a:ext>
            </a:extLst>
          </p:cNvPr>
          <p:cNvSpPr txBox="1"/>
          <p:nvPr/>
        </p:nvSpPr>
        <p:spPr>
          <a:xfrm>
            <a:off x="1383490" y="547490"/>
            <a:ext cx="1068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ED77F9"/>
                </a:solidFill>
              </a:rPr>
              <a:t>4 mark technique</a:t>
            </a:r>
          </a:p>
        </p:txBody>
      </p:sp>
      <p:sp>
        <p:nvSpPr>
          <p:cNvPr id="293" name="TextBox 292">
            <a:extLst>
              <a:ext uri="{FF2B5EF4-FFF2-40B4-BE49-F238E27FC236}">
                <a16:creationId xmlns:a16="http://schemas.microsoft.com/office/drawing/2014/main" id="{011DD17F-B27F-B58B-D5EE-760FCB764FC9}"/>
              </a:ext>
            </a:extLst>
          </p:cNvPr>
          <p:cNvSpPr txBox="1"/>
          <p:nvPr/>
        </p:nvSpPr>
        <p:spPr>
          <a:xfrm>
            <a:off x="2100961" y="1977637"/>
            <a:ext cx="1068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ED77F9"/>
                </a:solidFill>
              </a:rPr>
              <a:t>5 mark technique</a:t>
            </a:r>
          </a:p>
        </p:txBody>
      </p:sp>
      <p:sp>
        <p:nvSpPr>
          <p:cNvPr id="294" name="TextBox 293">
            <a:extLst>
              <a:ext uri="{FF2B5EF4-FFF2-40B4-BE49-F238E27FC236}">
                <a16:creationId xmlns:a16="http://schemas.microsoft.com/office/drawing/2014/main" id="{84AA6721-22E6-9FE2-C2C7-4028F13B7404}"/>
              </a:ext>
            </a:extLst>
          </p:cNvPr>
          <p:cNvSpPr txBox="1"/>
          <p:nvPr/>
        </p:nvSpPr>
        <p:spPr>
          <a:xfrm>
            <a:off x="2360618" y="550573"/>
            <a:ext cx="1068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ED77F9"/>
                </a:solidFill>
              </a:rPr>
              <a:t>12 mark technique</a:t>
            </a:r>
          </a:p>
        </p:txBody>
      </p:sp>
      <p:sp>
        <p:nvSpPr>
          <p:cNvPr id="295" name="TextBox 294">
            <a:extLst>
              <a:ext uri="{FF2B5EF4-FFF2-40B4-BE49-F238E27FC236}">
                <a16:creationId xmlns:a16="http://schemas.microsoft.com/office/drawing/2014/main" id="{6ED3C0FA-CFEF-1509-6238-E9717A69D85F}"/>
              </a:ext>
            </a:extLst>
          </p:cNvPr>
          <p:cNvSpPr txBox="1"/>
          <p:nvPr/>
        </p:nvSpPr>
        <p:spPr>
          <a:xfrm>
            <a:off x="3289082" y="561568"/>
            <a:ext cx="1068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ED77F9"/>
                </a:solidFill>
              </a:rPr>
              <a:t>Quote retrieval</a:t>
            </a:r>
          </a:p>
        </p:txBody>
      </p:sp>
      <p:sp>
        <p:nvSpPr>
          <p:cNvPr id="297" name="TextBox 296">
            <a:extLst>
              <a:ext uri="{FF2B5EF4-FFF2-40B4-BE49-F238E27FC236}">
                <a16:creationId xmlns:a16="http://schemas.microsoft.com/office/drawing/2014/main" id="{8B60071E-D550-9D6F-4583-DB860919A6F2}"/>
              </a:ext>
            </a:extLst>
          </p:cNvPr>
          <p:cNvSpPr txBox="1"/>
          <p:nvPr/>
        </p:nvSpPr>
        <p:spPr>
          <a:xfrm>
            <a:off x="3068019" y="2178859"/>
            <a:ext cx="1068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ED77F9"/>
                </a:solidFill>
              </a:rPr>
              <a:t>Practice papers</a:t>
            </a:r>
          </a:p>
        </p:txBody>
      </p:sp>
      <p:sp>
        <p:nvSpPr>
          <p:cNvPr id="299" name="TextBox 298">
            <a:extLst>
              <a:ext uri="{FF2B5EF4-FFF2-40B4-BE49-F238E27FC236}">
                <a16:creationId xmlns:a16="http://schemas.microsoft.com/office/drawing/2014/main" id="{F86C207C-FAE7-D111-5C59-259BC4177F71}"/>
              </a:ext>
            </a:extLst>
          </p:cNvPr>
          <p:cNvSpPr txBox="1"/>
          <p:nvPr/>
        </p:nvSpPr>
        <p:spPr>
          <a:xfrm>
            <a:off x="4700758" y="637915"/>
            <a:ext cx="10683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Success</a:t>
            </a:r>
          </a:p>
        </p:txBody>
      </p:sp>
      <p:sp>
        <p:nvSpPr>
          <p:cNvPr id="300" name="TextBox 299">
            <a:extLst>
              <a:ext uri="{FF2B5EF4-FFF2-40B4-BE49-F238E27FC236}">
                <a16:creationId xmlns:a16="http://schemas.microsoft.com/office/drawing/2014/main" id="{2FB25088-5AA0-6D8D-C6BD-A1BBF439F195}"/>
              </a:ext>
            </a:extLst>
          </p:cNvPr>
          <p:cNvSpPr txBox="1"/>
          <p:nvPr/>
        </p:nvSpPr>
        <p:spPr>
          <a:xfrm>
            <a:off x="4612352" y="2231546"/>
            <a:ext cx="10683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Excellence</a:t>
            </a:r>
          </a:p>
        </p:txBody>
      </p:sp>
      <p:pic>
        <p:nvPicPr>
          <p:cNvPr id="302" name="Picture 301">
            <a:extLst>
              <a:ext uri="{FF2B5EF4-FFF2-40B4-BE49-F238E27FC236}">
                <a16:creationId xmlns:a16="http://schemas.microsoft.com/office/drawing/2014/main" id="{24900795-299C-E962-BEC7-1173E355154D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087398" y="1950047"/>
            <a:ext cx="546573" cy="648809"/>
          </a:xfrm>
          <a:prstGeom prst="rect">
            <a:avLst/>
          </a:prstGeom>
        </p:spPr>
      </p:pic>
      <p:pic>
        <p:nvPicPr>
          <p:cNvPr id="304" name="Picture 303">
            <a:extLst>
              <a:ext uri="{FF2B5EF4-FFF2-40B4-BE49-F238E27FC236}">
                <a16:creationId xmlns:a16="http://schemas.microsoft.com/office/drawing/2014/main" id="{F1416548-33B7-7E0A-880C-9FCA726FD27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296393" y="571178"/>
            <a:ext cx="518668" cy="701477"/>
          </a:xfrm>
          <a:prstGeom prst="rect">
            <a:avLst/>
          </a:prstGeom>
        </p:spPr>
      </p:pic>
      <p:pic>
        <p:nvPicPr>
          <p:cNvPr id="306" name="Picture 305">
            <a:extLst>
              <a:ext uri="{FF2B5EF4-FFF2-40B4-BE49-F238E27FC236}">
                <a16:creationId xmlns:a16="http://schemas.microsoft.com/office/drawing/2014/main" id="{A4A8CD2D-DFFD-2B36-583D-6CC397016A8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9420" y="4574993"/>
            <a:ext cx="514703" cy="500537"/>
          </a:xfrm>
          <a:prstGeom prst="rect">
            <a:avLst/>
          </a:prstGeom>
        </p:spPr>
      </p:pic>
      <p:pic>
        <p:nvPicPr>
          <p:cNvPr id="308" name="Picture 307">
            <a:extLst>
              <a:ext uri="{FF2B5EF4-FFF2-40B4-BE49-F238E27FC236}">
                <a16:creationId xmlns:a16="http://schemas.microsoft.com/office/drawing/2014/main" id="{03A9A7A6-F0A5-E3C0-DF44-07E72D72FBB6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511052" y="4873445"/>
            <a:ext cx="279359" cy="239163"/>
          </a:xfrm>
          <a:prstGeom prst="rect">
            <a:avLst/>
          </a:prstGeom>
        </p:spPr>
      </p:pic>
      <p:pic>
        <p:nvPicPr>
          <p:cNvPr id="310" name="Picture 309">
            <a:extLst>
              <a:ext uri="{FF2B5EF4-FFF2-40B4-BE49-F238E27FC236}">
                <a16:creationId xmlns:a16="http://schemas.microsoft.com/office/drawing/2014/main" id="{F2A22C3C-509B-E210-0224-98A2B05C43C5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408570" y="5987736"/>
            <a:ext cx="413895" cy="463848"/>
          </a:xfrm>
          <a:prstGeom prst="rect">
            <a:avLst/>
          </a:prstGeom>
        </p:spPr>
      </p:pic>
      <p:pic>
        <p:nvPicPr>
          <p:cNvPr id="312" name="Picture 311">
            <a:extLst>
              <a:ext uri="{FF2B5EF4-FFF2-40B4-BE49-F238E27FC236}">
                <a16:creationId xmlns:a16="http://schemas.microsoft.com/office/drawing/2014/main" id="{200E6535-B5A7-582E-1836-DD39FA9A958D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1564" y="503901"/>
            <a:ext cx="485729" cy="451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8327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743</TotalTime>
  <Words>125</Words>
  <Application>Microsoft Office PowerPoint</Application>
  <PresentationFormat>A4 Paper (210x297 mm)</PresentationFormat>
  <Paragraphs>57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Fred Longworth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 Edwards</dc:creator>
  <cp:lastModifiedBy>Louise Barker</cp:lastModifiedBy>
  <cp:revision>7</cp:revision>
  <cp:lastPrinted>2023-06-12T14:30:35Z</cp:lastPrinted>
  <dcterms:created xsi:type="dcterms:W3CDTF">2023-03-30T08:34:05Z</dcterms:created>
  <dcterms:modified xsi:type="dcterms:W3CDTF">2024-12-19T16:06:06Z</dcterms:modified>
</cp:coreProperties>
</file>