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66"/>
    <a:srgbClr val="FF00FF"/>
    <a:srgbClr val="CC66FF"/>
    <a:srgbClr val="144856"/>
    <a:srgbClr val="175A68"/>
    <a:srgbClr val="FE5E00"/>
    <a:srgbClr val="F8B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 varScale="1">
        <p:scale>
          <a:sx n="44" d="100"/>
          <a:sy n="44" d="100"/>
        </p:scale>
        <p:origin x="4146" y="48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8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71524" y="230222"/>
            <a:ext cx="9366739" cy="17054871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v</a:t>
            </a:r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7378" y="1365037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67733" y="15522198"/>
            <a:ext cx="6361359" cy="610731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Business in the real world</a:t>
            </a:r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566779" y="11511181"/>
            <a:ext cx="2802159" cy="2184400"/>
          </a:xfrm>
          <a:prstGeom prst="blockArc">
            <a:avLst>
              <a:gd name="adj1" fmla="val 10800000"/>
              <a:gd name="adj2" fmla="val 21593157"/>
              <a:gd name="adj3" fmla="val 28343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7734" y="13352216"/>
            <a:ext cx="5841999" cy="621843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32660" y="11171897"/>
            <a:ext cx="5995344" cy="65497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Human Resources</a:t>
            </a:r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63072" y="9289926"/>
            <a:ext cx="2844580" cy="222930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00348" y="7066593"/>
            <a:ext cx="2847721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2661" y="8981637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Operations</a:t>
            </a: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14179" y="6765641"/>
            <a:ext cx="5827821" cy="673484"/>
          </a:xfrm>
          <a:prstGeom prst="rect">
            <a:avLst/>
          </a:prstGeom>
          <a:solidFill>
            <a:srgbClr val="66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Influences on Business</a:t>
            </a:r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28064" y="4935327"/>
            <a:ext cx="2824487" cy="2184400"/>
          </a:xfrm>
          <a:prstGeom prst="blockArc">
            <a:avLst>
              <a:gd name="adj1" fmla="val 10800000"/>
              <a:gd name="adj2" fmla="val 474754"/>
              <a:gd name="adj3" fmla="val 31338"/>
            </a:avLst>
          </a:prstGeom>
          <a:solidFill>
            <a:srgbClr val="66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435774" y="2764840"/>
            <a:ext cx="2847721" cy="2184400"/>
          </a:xfrm>
          <a:prstGeom prst="blockArc">
            <a:avLst>
              <a:gd name="adj1" fmla="val 10800000"/>
              <a:gd name="adj2" fmla="val 289209"/>
              <a:gd name="adj3" fmla="val 2386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14181" y="4733553"/>
            <a:ext cx="5827819" cy="5473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Marketing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769828" y="2405927"/>
            <a:ext cx="6023138" cy="55847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Finance</a:t>
            </a:r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992866" y="2273387"/>
            <a:ext cx="938427" cy="735967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riangle 47">
            <a:extLst>
              <a:ext uri="{FF2B5EF4-FFF2-40B4-BE49-F238E27FC236}">
                <a16:creationId xmlns:a16="http://schemas.microsoft.com/office/drawing/2014/main" id="{B201E9A5-DE62-6846-B785-23CB32968E1A}"/>
              </a:ext>
            </a:extLst>
          </p:cNvPr>
          <p:cNvSpPr/>
          <p:nvPr/>
        </p:nvSpPr>
        <p:spPr>
          <a:xfrm>
            <a:off x="2909560" y="1393692"/>
            <a:ext cx="731521" cy="64299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CC80915-8218-2D48-9376-49B5BC160739}"/>
              </a:ext>
            </a:extLst>
          </p:cNvPr>
          <p:cNvSpPr/>
          <p:nvPr/>
        </p:nvSpPr>
        <p:spPr>
          <a:xfrm rot="16200000">
            <a:off x="3042872" y="2020243"/>
            <a:ext cx="477080" cy="4906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8" name="Group 297"/>
          <p:cNvGrpSpPr/>
          <p:nvPr/>
        </p:nvGrpSpPr>
        <p:grpSpPr>
          <a:xfrm>
            <a:off x="1240941" y="4213448"/>
            <a:ext cx="1214980" cy="1304869"/>
            <a:chOff x="1289352" y="4320268"/>
            <a:chExt cx="1214980" cy="1304869"/>
          </a:xfrm>
        </p:grpSpPr>
        <p:grpSp>
          <p:nvGrpSpPr>
            <p:cNvPr id="294" name="Group 293"/>
            <p:cNvGrpSpPr/>
            <p:nvPr/>
          </p:nvGrpSpPr>
          <p:grpSpPr>
            <a:xfrm>
              <a:off x="1289352" y="4320268"/>
              <a:ext cx="1214980" cy="1304869"/>
              <a:chOff x="1287654" y="4376487"/>
              <a:chExt cx="1214980" cy="1304869"/>
            </a:xfrm>
          </p:grpSpPr>
          <p:sp>
            <p:nvSpPr>
              <p:cNvPr id="218" name="Oval 217">
                <a:extLst>
                  <a:ext uri="{FF2B5EF4-FFF2-40B4-BE49-F238E27FC236}">
                    <a16:creationId xmlns:a16="http://schemas.microsoft.com/office/drawing/2014/main" id="{93022D3B-34E7-7A4B-A8E5-560DEA516668}"/>
                  </a:ext>
                </a:extLst>
              </p:cNvPr>
              <p:cNvSpPr/>
              <p:nvPr/>
            </p:nvSpPr>
            <p:spPr>
              <a:xfrm>
                <a:off x="1287654" y="4376487"/>
                <a:ext cx="1214980" cy="130486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9" name="Oval 218">
                <a:extLst>
                  <a:ext uri="{FF2B5EF4-FFF2-40B4-BE49-F238E27FC236}">
                    <a16:creationId xmlns:a16="http://schemas.microsoft.com/office/drawing/2014/main" id="{84983B9C-0FBB-A043-AF69-BE33CCD6172D}"/>
                  </a:ext>
                </a:extLst>
              </p:cNvPr>
              <p:cNvSpPr/>
              <p:nvPr/>
            </p:nvSpPr>
            <p:spPr>
              <a:xfrm>
                <a:off x="1446055" y="4577270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36F20039-ABEA-BE47-B3A0-6B1A5F7867BE}"/>
                  </a:ext>
                </a:extLst>
              </p:cNvPr>
              <p:cNvSpPr txBox="1"/>
              <p:nvPr/>
            </p:nvSpPr>
            <p:spPr>
              <a:xfrm>
                <a:off x="1400454" y="4619306"/>
                <a:ext cx="84107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b="1" dirty="0"/>
                  <a:t>YEAR</a:t>
                </a:r>
              </a:p>
            </p:txBody>
          </p:sp>
        </p:grp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95ED9127-A30D-104E-8EB4-510CC7FB4FC3}"/>
                </a:ext>
              </a:extLst>
            </p:cNvPr>
            <p:cNvSpPr txBox="1"/>
            <p:nvPr/>
          </p:nvSpPr>
          <p:spPr>
            <a:xfrm>
              <a:off x="1436086" y="4619306"/>
              <a:ext cx="841074" cy="8271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11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139614" y="15121193"/>
            <a:ext cx="1214980" cy="1304869"/>
            <a:chOff x="8139614" y="15121193"/>
            <a:chExt cx="1214980" cy="1304869"/>
          </a:xfrm>
        </p:grpSpPr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8139614" y="15121193"/>
              <a:ext cx="1214980" cy="130486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1" name="Oval 230">
              <a:extLst>
                <a:ext uri="{FF2B5EF4-FFF2-40B4-BE49-F238E27FC236}">
                  <a16:creationId xmlns:a16="http://schemas.microsoft.com/office/drawing/2014/main" id="{FA468CC4-DA3D-D04C-A0F3-908B66B1ED58}"/>
                </a:ext>
              </a:extLst>
            </p:cNvPr>
            <p:cNvSpPr/>
            <p:nvPr/>
          </p:nvSpPr>
          <p:spPr>
            <a:xfrm>
              <a:off x="8326566" y="15319548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1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966688" y="1416689"/>
            <a:ext cx="731521" cy="64299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2099310" y="2033769"/>
            <a:ext cx="486772" cy="51923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7874265" y="15880285"/>
            <a:ext cx="7724" cy="545777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  <a:stCxn id="370" idx="2"/>
          </p:cNvCxnSpPr>
          <p:nvPr/>
        </p:nvCxnSpPr>
        <p:spPr>
          <a:xfrm>
            <a:off x="7449819" y="15297975"/>
            <a:ext cx="15280" cy="29289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 flipH="1">
            <a:off x="5707141" y="15167427"/>
            <a:ext cx="1303" cy="35477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4793756" y="16132927"/>
            <a:ext cx="2934" cy="494832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ED5654B3-6730-9743-8B5B-BB63078882F5}"/>
              </a:ext>
            </a:extLst>
          </p:cNvPr>
          <p:cNvCxnSpPr>
            <a:cxnSpLocks/>
          </p:cNvCxnSpPr>
          <p:nvPr/>
        </p:nvCxnSpPr>
        <p:spPr>
          <a:xfrm>
            <a:off x="4536659" y="15167427"/>
            <a:ext cx="7194" cy="477713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43FCBD3-15AC-074B-89C1-9811AED33C3A}"/>
              </a:ext>
            </a:extLst>
          </p:cNvPr>
          <p:cNvCxnSpPr>
            <a:cxnSpLocks/>
          </p:cNvCxnSpPr>
          <p:nvPr/>
        </p:nvCxnSpPr>
        <p:spPr>
          <a:xfrm flipV="1">
            <a:off x="3997460" y="16064972"/>
            <a:ext cx="3" cy="38535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9" name="Picture 108">
            <a:extLst>
              <a:ext uri="{FF2B5EF4-FFF2-40B4-BE49-F238E27FC236}">
                <a16:creationId xmlns:a16="http://schemas.microsoft.com/office/drawing/2014/main" id="{39A0642F-E705-134C-8BFA-DE45A7F6A7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7104" y="17278117"/>
            <a:ext cx="291955" cy="291955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1DD0E14D-65B4-CF4B-81DE-9A501DA24D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148" y="17284567"/>
            <a:ext cx="291955" cy="291955"/>
          </a:xfrm>
          <a:prstGeom prst="rect">
            <a:avLst/>
          </a:prstGeom>
        </p:spPr>
      </p:pic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00E6D38E-3F60-8646-B0C0-1F4A34240498}"/>
              </a:ext>
            </a:extLst>
          </p:cNvPr>
          <p:cNvCxnSpPr>
            <a:cxnSpLocks/>
          </p:cNvCxnSpPr>
          <p:nvPr/>
        </p:nvCxnSpPr>
        <p:spPr>
          <a:xfrm flipH="1">
            <a:off x="3609257" y="15126376"/>
            <a:ext cx="4222" cy="395822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DDCFADFF-18E9-314C-BA93-B0E2EAA0B395}"/>
              </a:ext>
            </a:extLst>
          </p:cNvPr>
          <p:cNvCxnSpPr>
            <a:cxnSpLocks/>
          </p:cNvCxnSpPr>
          <p:nvPr/>
        </p:nvCxnSpPr>
        <p:spPr>
          <a:xfrm flipV="1">
            <a:off x="2135055" y="15875006"/>
            <a:ext cx="6084" cy="758032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79CABD94-8106-F04E-93C4-2DBA3B817C6C}"/>
              </a:ext>
            </a:extLst>
          </p:cNvPr>
          <p:cNvCxnSpPr>
            <a:cxnSpLocks/>
          </p:cNvCxnSpPr>
          <p:nvPr/>
        </p:nvCxnSpPr>
        <p:spPr>
          <a:xfrm>
            <a:off x="2709096" y="15148705"/>
            <a:ext cx="0" cy="714183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>
            <a:off x="917080" y="15050677"/>
            <a:ext cx="516737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>
            <a:off x="1232449" y="13799587"/>
            <a:ext cx="535835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2ABD505-175E-A541-AEFE-152268C0ADBA}"/>
              </a:ext>
            </a:extLst>
          </p:cNvPr>
          <p:cNvCxnSpPr>
            <a:cxnSpLocks/>
          </p:cNvCxnSpPr>
          <p:nvPr/>
        </p:nvCxnSpPr>
        <p:spPr>
          <a:xfrm flipV="1">
            <a:off x="2167305" y="13726942"/>
            <a:ext cx="0" cy="59556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CB1F136E-DC0D-8041-B672-ED702DE044A1}"/>
              </a:ext>
            </a:extLst>
          </p:cNvPr>
          <p:cNvCxnSpPr>
            <a:cxnSpLocks/>
          </p:cNvCxnSpPr>
          <p:nvPr/>
        </p:nvCxnSpPr>
        <p:spPr>
          <a:xfrm>
            <a:off x="1965430" y="13036302"/>
            <a:ext cx="0" cy="666762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2633305" y="12966806"/>
            <a:ext cx="0" cy="736259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V="1">
            <a:off x="7229013" y="13763918"/>
            <a:ext cx="7259" cy="702689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473AE042-4C1C-0540-90DF-805167FB44C6}"/>
              </a:ext>
            </a:extLst>
          </p:cNvPr>
          <p:cNvCxnSpPr>
            <a:cxnSpLocks/>
          </p:cNvCxnSpPr>
          <p:nvPr/>
        </p:nvCxnSpPr>
        <p:spPr>
          <a:xfrm flipV="1">
            <a:off x="7194028" y="16064972"/>
            <a:ext cx="0" cy="438034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3646136" y="12952733"/>
            <a:ext cx="0" cy="71801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E64338C0-E09F-E84D-91F2-CB8BB2D36010}"/>
              </a:ext>
            </a:extLst>
          </p:cNvPr>
          <p:cNvCxnSpPr>
            <a:cxnSpLocks/>
          </p:cNvCxnSpPr>
          <p:nvPr/>
        </p:nvCxnSpPr>
        <p:spPr>
          <a:xfrm>
            <a:off x="4684026" y="13017226"/>
            <a:ext cx="0" cy="62139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V="1">
            <a:off x="3128613" y="13716937"/>
            <a:ext cx="0" cy="655919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859B72ED-06B5-D04F-8934-D12A027925F0}"/>
              </a:ext>
            </a:extLst>
          </p:cNvPr>
          <p:cNvCxnSpPr>
            <a:cxnSpLocks/>
          </p:cNvCxnSpPr>
          <p:nvPr/>
        </p:nvCxnSpPr>
        <p:spPr>
          <a:xfrm flipV="1">
            <a:off x="4220951" y="13663137"/>
            <a:ext cx="0" cy="57774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ADEA7341-227F-C94C-8590-9A4C26562B61}"/>
              </a:ext>
            </a:extLst>
          </p:cNvPr>
          <p:cNvCxnSpPr>
            <a:cxnSpLocks/>
          </p:cNvCxnSpPr>
          <p:nvPr/>
        </p:nvCxnSpPr>
        <p:spPr>
          <a:xfrm>
            <a:off x="5647461" y="12926878"/>
            <a:ext cx="0" cy="736259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>
            <a:extLst>
              <a:ext uri="{FF2B5EF4-FFF2-40B4-BE49-F238E27FC236}">
                <a16:creationId xmlns:a16="http://schemas.microsoft.com/office/drawing/2014/main" id="{E8AAB0BF-36A9-804A-8EA6-26A41D71410B}"/>
              </a:ext>
            </a:extLst>
          </p:cNvPr>
          <p:cNvCxnSpPr>
            <a:cxnSpLocks/>
          </p:cNvCxnSpPr>
          <p:nvPr/>
        </p:nvCxnSpPr>
        <p:spPr>
          <a:xfrm flipV="1">
            <a:off x="5194759" y="13663137"/>
            <a:ext cx="0" cy="61943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C78E72D1-A4E0-D94A-AD26-756C6F30DB76}"/>
              </a:ext>
            </a:extLst>
          </p:cNvPr>
          <p:cNvCxnSpPr>
            <a:cxnSpLocks/>
          </p:cNvCxnSpPr>
          <p:nvPr/>
        </p:nvCxnSpPr>
        <p:spPr>
          <a:xfrm>
            <a:off x="6112892" y="12943608"/>
            <a:ext cx="0" cy="736259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43477E16-76BB-2647-B285-CEDE093FB07B}"/>
              </a:ext>
            </a:extLst>
          </p:cNvPr>
          <p:cNvCxnSpPr>
            <a:cxnSpLocks/>
          </p:cNvCxnSpPr>
          <p:nvPr/>
        </p:nvCxnSpPr>
        <p:spPr>
          <a:xfrm flipV="1">
            <a:off x="6347713" y="13740777"/>
            <a:ext cx="0" cy="632079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2E73E8B4-E8A0-9A42-BB18-27E367A6C8CF}"/>
              </a:ext>
            </a:extLst>
          </p:cNvPr>
          <p:cNvCxnSpPr>
            <a:cxnSpLocks/>
          </p:cNvCxnSpPr>
          <p:nvPr/>
        </p:nvCxnSpPr>
        <p:spPr>
          <a:xfrm>
            <a:off x="7967858" y="12208494"/>
            <a:ext cx="614909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CF157C3E-6226-E94D-8DFD-72E316B587CE}"/>
              </a:ext>
            </a:extLst>
          </p:cNvPr>
          <p:cNvCxnSpPr>
            <a:cxnSpLocks/>
          </p:cNvCxnSpPr>
          <p:nvPr/>
        </p:nvCxnSpPr>
        <p:spPr>
          <a:xfrm>
            <a:off x="8460397" y="11131374"/>
            <a:ext cx="0" cy="390112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>
            <a:off x="7646490" y="10958116"/>
            <a:ext cx="0" cy="54292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37F25081-DC98-7742-9CDD-B05C66E90535}"/>
              </a:ext>
            </a:extLst>
          </p:cNvPr>
          <p:cNvCxnSpPr>
            <a:cxnSpLocks/>
          </p:cNvCxnSpPr>
          <p:nvPr/>
        </p:nvCxnSpPr>
        <p:spPr>
          <a:xfrm flipH="1" flipV="1">
            <a:off x="6834289" y="11780735"/>
            <a:ext cx="7752" cy="25851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</p:cNvCxnSpPr>
          <p:nvPr/>
        </p:nvCxnSpPr>
        <p:spPr>
          <a:xfrm>
            <a:off x="3232508" y="10689867"/>
            <a:ext cx="3557" cy="55850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H="1" flipV="1">
            <a:off x="4335592" y="11682287"/>
            <a:ext cx="6117" cy="35081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3C680FB8-DCEB-BE4B-A3E1-0C5BBF879919}"/>
              </a:ext>
            </a:extLst>
          </p:cNvPr>
          <p:cNvCxnSpPr>
            <a:cxnSpLocks/>
          </p:cNvCxnSpPr>
          <p:nvPr/>
        </p:nvCxnSpPr>
        <p:spPr>
          <a:xfrm>
            <a:off x="5696330" y="10937027"/>
            <a:ext cx="0" cy="339274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C49ADCCD-7827-0A4B-99F4-B8B04AD8D610}"/>
              </a:ext>
            </a:extLst>
          </p:cNvPr>
          <p:cNvCxnSpPr>
            <a:cxnSpLocks/>
          </p:cNvCxnSpPr>
          <p:nvPr/>
        </p:nvCxnSpPr>
        <p:spPr>
          <a:xfrm flipH="1" flipV="1">
            <a:off x="3594858" y="11653048"/>
            <a:ext cx="12404" cy="22770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C01852B1-E08D-2243-A474-5E7835DAB027}"/>
              </a:ext>
            </a:extLst>
          </p:cNvPr>
          <p:cNvCxnSpPr>
            <a:cxnSpLocks/>
          </p:cNvCxnSpPr>
          <p:nvPr/>
        </p:nvCxnSpPr>
        <p:spPr>
          <a:xfrm>
            <a:off x="2551886" y="10752721"/>
            <a:ext cx="0" cy="570135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AB65D886-ADBA-FC4B-9739-0F6ED4A9D67A}"/>
              </a:ext>
            </a:extLst>
          </p:cNvPr>
          <p:cNvCxnSpPr>
            <a:cxnSpLocks/>
          </p:cNvCxnSpPr>
          <p:nvPr/>
        </p:nvCxnSpPr>
        <p:spPr>
          <a:xfrm flipV="1">
            <a:off x="2744351" y="11506878"/>
            <a:ext cx="0" cy="35081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9E865DA3-DE36-E64D-B463-8964711B884D}"/>
              </a:ext>
            </a:extLst>
          </p:cNvPr>
          <p:cNvCxnSpPr>
            <a:cxnSpLocks/>
          </p:cNvCxnSpPr>
          <p:nvPr/>
        </p:nvCxnSpPr>
        <p:spPr>
          <a:xfrm>
            <a:off x="1129960" y="11276301"/>
            <a:ext cx="464513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2E2CCA24-81E9-D442-B021-72DAECEE6CBB}"/>
              </a:ext>
            </a:extLst>
          </p:cNvPr>
          <p:cNvCxnSpPr>
            <a:cxnSpLocks/>
          </p:cNvCxnSpPr>
          <p:nvPr/>
        </p:nvCxnSpPr>
        <p:spPr>
          <a:xfrm>
            <a:off x="891897" y="10604173"/>
            <a:ext cx="423099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6494438B-D8AB-FB47-8562-63B4470550F6}"/>
              </a:ext>
            </a:extLst>
          </p:cNvPr>
          <p:cNvCxnSpPr>
            <a:cxnSpLocks/>
          </p:cNvCxnSpPr>
          <p:nvPr/>
        </p:nvCxnSpPr>
        <p:spPr>
          <a:xfrm>
            <a:off x="940289" y="9835297"/>
            <a:ext cx="423099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4014782C-4C57-2749-B186-F07B6C952DA1}"/>
              </a:ext>
            </a:extLst>
          </p:cNvPr>
          <p:cNvCxnSpPr>
            <a:cxnSpLocks/>
          </p:cNvCxnSpPr>
          <p:nvPr/>
        </p:nvCxnSpPr>
        <p:spPr>
          <a:xfrm>
            <a:off x="4317973" y="8769710"/>
            <a:ext cx="0" cy="339274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 flipV="1">
            <a:off x="1753421" y="15739180"/>
            <a:ext cx="10464" cy="492325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F51116E4-A353-1B45-ACA0-38C9A5762479}"/>
              </a:ext>
            </a:extLst>
          </p:cNvPr>
          <p:cNvCxnSpPr>
            <a:cxnSpLocks/>
          </p:cNvCxnSpPr>
          <p:nvPr/>
        </p:nvCxnSpPr>
        <p:spPr>
          <a:xfrm>
            <a:off x="1644142" y="8939347"/>
            <a:ext cx="0" cy="549827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B58C7C54-BA15-1143-8FA5-033C1320FED3}"/>
              </a:ext>
            </a:extLst>
          </p:cNvPr>
          <p:cNvCxnSpPr>
            <a:cxnSpLocks/>
          </p:cNvCxnSpPr>
          <p:nvPr/>
        </p:nvCxnSpPr>
        <p:spPr>
          <a:xfrm>
            <a:off x="2411108" y="8761368"/>
            <a:ext cx="0" cy="533809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1EADCC58-485B-1B45-9F99-708EBAE3C65F}"/>
              </a:ext>
            </a:extLst>
          </p:cNvPr>
          <p:cNvCxnSpPr>
            <a:cxnSpLocks/>
          </p:cNvCxnSpPr>
          <p:nvPr/>
        </p:nvCxnSpPr>
        <p:spPr>
          <a:xfrm flipV="1">
            <a:off x="2845432" y="9413729"/>
            <a:ext cx="0" cy="35081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E1328405-E305-064F-BB49-5E09C8D7C1AA}"/>
              </a:ext>
            </a:extLst>
          </p:cNvPr>
          <p:cNvCxnSpPr>
            <a:cxnSpLocks/>
          </p:cNvCxnSpPr>
          <p:nvPr/>
        </p:nvCxnSpPr>
        <p:spPr>
          <a:xfrm flipV="1">
            <a:off x="3646136" y="9400775"/>
            <a:ext cx="5867" cy="312613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2D926B2A-A746-2743-A1C0-AD8DE17492FD}"/>
              </a:ext>
            </a:extLst>
          </p:cNvPr>
          <p:cNvCxnSpPr>
            <a:cxnSpLocks/>
          </p:cNvCxnSpPr>
          <p:nvPr/>
        </p:nvCxnSpPr>
        <p:spPr>
          <a:xfrm>
            <a:off x="4991516" y="8678910"/>
            <a:ext cx="1238" cy="430074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Straight Connector 246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V="1">
            <a:off x="5708444" y="9567980"/>
            <a:ext cx="0" cy="35081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5983F250-BC6D-D943-BA73-7F2886C57B84}"/>
              </a:ext>
            </a:extLst>
          </p:cNvPr>
          <p:cNvCxnSpPr>
            <a:cxnSpLocks/>
          </p:cNvCxnSpPr>
          <p:nvPr/>
        </p:nvCxnSpPr>
        <p:spPr>
          <a:xfrm>
            <a:off x="6726246" y="8814115"/>
            <a:ext cx="11380" cy="488134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BF528227-07B4-C549-8C1A-9F98BE2554DB}"/>
              </a:ext>
            </a:extLst>
          </p:cNvPr>
          <p:cNvCxnSpPr>
            <a:cxnSpLocks/>
          </p:cNvCxnSpPr>
          <p:nvPr/>
        </p:nvCxnSpPr>
        <p:spPr>
          <a:xfrm flipV="1">
            <a:off x="6539661" y="9557082"/>
            <a:ext cx="0" cy="238605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</p:cNvCxnSpPr>
          <p:nvPr/>
        </p:nvCxnSpPr>
        <p:spPr>
          <a:xfrm flipH="1">
            <a:off x="8490403" y="7225113"/>
            <a:ext cx="569578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Straight Connector 251">
            <a:extLst>
              <a:ext uri="{FF2B5EF4-FFF2-40B4-BE49-F238E27FC236}">
                <a16:creationId xmlns:a16="http://schemas.microsoft.com/office/drawing/2014/main" id="{D313EF1E-25A3-B24E-ABB4-D1A2267DBC5E}"/>
              </a:ext>
            </a:extLst>
          </p:cNvPr>
          <p:cNvCxnSpPr>
            <a:cxnSpLocks/>
          </p:cNvCxnSpPr>
          <p:nvPr/>
        </p:nvCxnSpPr>
        <p:spPr>
          <a:xfrm>
            <a:off x="7549823" y="8769710"/>
            <a:ext cx="0" cy="522949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43854050-DFA9-7C43-ADFF-C58DD8789F26}"/>
              </a:ext>
            </a:extLst>
          </p:cNvPr>
          <p:cNvCxnSpPr>
            <a:cxnSpLocks/>
          </p:cNvCxnSpPr>
          <p:nvPr/>
        </p:nvCxnSpPr>
        <p:spPr>
          <a:xfrm>
            <a:off x="4123999" y="6601605"/>
            <a:ext cx="0" cy="29817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 flipH="1">
            <a:off x="5234129" y="6408261"/>
            <a:ext cx="9835" cy="49152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A036CF56-FD65-AC46-8535-F4DEAA002A2E}"/>
              </a:ext>
            </a:extLst>
          </p:cNvPr>
          <p:cNvCxnSpPr>
            <a:cxnSpLocks/>
          </p:cNvCxnSpPr>
          <p:nvPr/>
        </p:nvCxnSpPr>
        <p:spPr>
          <a:xfrm flipV="1">
            <a:off x="5770924" y="7348077"/>
            <a:ext cx="0" cy="39141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CA091A1F-D9EF-0744-99FC-2C3CE45A8258}"/>
              </a:ext>
            </a:extLst>
          </p:cNvPr>
          <p:cNvCxnSpPr>
            <a:cxnSpLocks/>
          </p:cNvCxnSpPr>
          <p:nvPr/>
        </p:nvCxnSpPr>
        <p:spPr>
          <a:xfrm flipV="1">
            <a:off x="4580667" y="7348077"/>
            <a:ext cx="0" cy="36761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7" name="Straight Connector 266">
            <a:extLst>
              <a:ext uri="{FF2B5EF4-FFF2-40B4-BE49-F238E27FC236}">
                <a16:creationId xmlns:a16="http://schemas.microsoft.com/office/drawing/2014/main" id="{961FDAD1-5049-0440-B861-F50CEA6B536C}"/>
              </a:ext>
            </a:extLst>
          </p:cNvPr>
          <p:cNvCxnSpPr>
            <a:cxnSpLocks/>
            <a:stCxn id="448" idx="2"/>
          </p:cNvCxnSpPr>
          <p:nvPr/>
        </p:nvCxnSpPr>
        <p:spPr>
          <a:xfrm>
            <a:off x="3279735" y="6408261"/>
            <a:ext cx="1677" cy="40695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>
            <a:off x="948781" y="6822680"/>
            <a:ext cx="501985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 flipV="1">
            <a:off x="2579783" y="7179145"/>
            <a:ext cx="0" cy="39141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Straight Connector 275">
            <a:extLst>
              <a:ext uri="{FF2B5EF4-FFF2-40B4-BE49-F238E27FC236}">
                <a16:creationId xmlns:a16="http://schemas.microsoft.com/office/drawing/2014/main" id="{7D6FD9D7-14C2-BE48-995B-3076BE197D85}"/>
              </a:ext>
            </a:extLst>
          </p:cNvPr>
          <p:cNvCxnSpPr>
            <a:cxnSpLocks/>
          </p:cNvCxnSpPr>
          <p:nvPr/>
        </p:nvCxnSpPr>
        <p:spPr>
          <a:xfrm flipH="1" flipV="1">
            <a:off x="1646690" y="7203638"/>
            <a:ext cx="5232" cy="352734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E5BC2275-9106-B744-A79E-F0E0EDB1A7A1}"/>
              </a:ext>
            </a:extLst>
          </p:cNvPr>
          <p:cNvCxnSpPr>
            <a:cxnSpLocks/>
          </p:cNvCxnSpPr>
          <p:nvPr/>
        </p:nvCxnSpPr>
        <p:spPr>
          <a:xfrm flipH="1">
            <a:off x="1556403" y="6400708"/>
            <a:ext cx="452364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678CCBEC-9EFB-B247-8355-3436510655BE}"/>
              </a:ext>
            </a:extLst>
          </p:cNvPr>
          <p:cNvCxnSpPr>
            <a:cxnSpLocks/>
          </p:cNvCxnSpPr>
          <p:nvPr/>
        </p:nvCxnSpPr>
        <p:spPr>
          <a:xfrm>
            <a:off x="6322729" y="6560288"/>
            <a:ext cx="0" cy="342435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6A6C91E7-13FC-9643-9A9F-77FA682187E8}"/>
              </a:ext>
            </a:extLst>
          </p:cNvPr>
          <p:cNvCxnSpPr>
            <a:cxnSpLocks/>
          </p:cNvCxnSpPr>
          <p:nvPr/>
        </p:nvCxnSpPr>
        <p:spPr>
          <a:xfrm flipH="1" flipV="1">
            <a:off x="7269225" y="7122075"/>
            <a:ext cx="15385" cy="593612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3" name="Straight Connector 312">
            <a:extLst>
              <a:ext uri="{FF2B5EF4-FFF2-40B4-BE49-F238E27FC236}">
                <a16:creationId xmlns:a16="http://schemas.microsoft.com/office/drawing/2014/main" id="{0588F3D6-ABC2-1841-BA4B-7BC0EDF7CF33}"/>
              </a:ext>
            </a:extLst>
          </p:cNvPr>
          <p:cNvCxnSpPr>
            <a:cxnSpLocks/>
          </p:cNvCxnSpPr>
          <p:nvPr/>
        </p:nvCxnSpPr>
        <p:spPr>
          <a:xfrm flipH="1">
            <a:off x="8665686" y="3804029"/>
            <a:ext cx="394373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A9E32079-4DB0-B142-9C0E-33EA19DAE26F}"/>
              </a:ext>
            </a:extLst>
          </p:cNvPr>
          <p:cNvCxnSpPr>
            <a:cxnSpLocks/>
          </p:cNvCxnSpPr>
          <p:nvPr/>
        </p:nvCxnSpPr>
        <p:spPr>
          <a:xfrm>
            <a:off x="842717" y="5424352"/>
            <a:ext cx="482984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1" name="Straight Connector 320">
            <a:extLst>
              <a:ext uri="{FF2B5EF4-FFF2-40B4-BE49-F238E27FC236}">
                <a16:creationId xmlns:a16="http://schemas.microsoft.com/office/drawing/2014/main" id="{10F4019B-A848-E14F-9D10-BDCCDE94301D}"/>
              </a:ext>
            </a:extLst>
          </p:cNvPr>
          <p:cNvCxnSpPr>
            <a:cxnSpLocks/>
          </p:cNvCxnSpPr>
          <p:nvPr/>
        </p:nvCxnSpPr>
        <p:spPr>
          <a:xfrm flipH="1">
            <a:off x="8762435" y="3353242"/>
            <a:ext cx="429149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C2EEDE34-0D0D-7B4A-B8AE-C38398F89771}"/>
              </a:ext>
            </a:extLst>
          </p:cNvPr>
          <p:cNvCxnSpPr>
            <a:cxnSpLocks/>
          </p:cNvCxnSpPr>
          <p:nvPr/>
        </p:nvCxnSpPr>
        <p:spPr>
          <a:xfrm>
            <a:off x="2633306" y="4521051"/>
            <a:ext cx="0" cy="296643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9" name="Straight Connector 328">
            <a:extLst>
              <a:ext uri="{FF2B5EF4-FFF2-40B4-BE49-F238E27FC236}">
                <a16:creationId xmlns:a16="http://schemas.microsoft.com/office/drawing/2014/main" id="{7A68EA23-1F88-544B-8CD8-665CA087695B}"/>
              </a:ext>
            </a:extLst>
          </p:cNvPr>
          <p:cNvCxnSpPr>
            <a:cxnSpLocks/>
          </p:cNvCxnSpPr>
          <p:nvPr/>
        </p:nvCxnSpPr>
        <p:spPr>
          <a:xfrm flipV="1">
            <a:off x="3128613" y="5013996"/>
            <a:ext cx="0" cy="39141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1" name="Straight Connector 330">
            <a:extLst>
              <a:ext uri="{FF2B5EF4-FFF2-40B4-BE49-F238E27FC236}">
                <a16:creationId xmlns:a16="http://schemas.microsoft.com/office/drawing/2014/main" id="{1DE5F197-57A5-5645-8F7D-42772CF5BEC2}"/>
              </a:ext>
            </a:extLst>
          </p:cNvPr>
          <p:cNvCxnSpPr>
            <a:cxnSpLocks/>
          </p:cNvCxnSpPr>
          <p:nvPr/>
        </p:nvCxnSpPr>
        <p:spPr>
          <a:xfrm flipV="1">
            <a:off x="3879797" y="5145169"/>
            <a:ext cx="0" cy="39141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8" name="Straight Connector 337">
            <a:extLst>
              <a:ext uri="{FF2B5EF4-FFF2-40B4-BE49-F238E27FC236}">
                <a16:creationId xmlns:a16="http://schemas.microsoft.com/office/drawing/2014/main" id="{270CBD92-8C5C-F94E-919F-BDCDABFA5E11}"/>
              </a:ext>
            </a:extLst>
          </p:cNvPr>
          <p:cNvCxnSpPr>
            <a:cxnSpLocks/>
          </p:cNvCxnSpPr>
          <p:nvPr/>
        </p:nvCxnSpPr>
        <p:spPr>
          <a:xfrm>
            <a:off x="3684109" y="4247573"/>
            <a:ext cx="0" cy="697435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1" name="Straight Connector 340">
            <a:extLst>
              <a:ext uri="{FF2B5EF4-FFF2-40B4-BE49-F238E27FC236}">
                <a16:creationId xmlns:a16="http://schemas.microsoft.com/office/drawing/2014/main" id="{C2BA5C0D-B657-D943-A288-269051D04995}"/>
              </a:ext>
            </a:extLst>
          </p:cNvPr>
          <p:cNvCxnSpPr>
            <a:cxnSpLocks/>
          </p:cNvCxnSpPr>
          <p:nvPr/>
        </p:nvCxnSpPr>
        <p:spPr>
          <a:xfrm flipV="1">
            <a:off x="4823555" y="5209701"/>
            <a:ext cx="0" cy="27363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Straight Connector 342">
            <a:extLst>
              <a:ext uri="{FF2B5EF4-FFF2-40B4-BE49-F238E27FC236}">
                <a16:creationId xmlns:a16="http://schemas.microsoft.com/office/drawing/2014/main" id="{F12BAC8F-F07D-944D-B956-7DB56B662BF3}"/>
              </a:ext>
            </a:extLst>
          </p:cNvPr>
          <p:cNvCxnSpPr>
            <a:cxnSpLocks/>
          </p:cNvCxnSpPr>
          <p:nvPr/>
        </p:nvCxnSpPr>
        <p:spPr>
          <a:xfrm>
            <a:off x="4451598" y="4351029"/>
            <a:ext cx="0" cy="382524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732B43A6-134A-3145-B640-AB887E9F1045}"/>
              </a:ext>
            </a:extLst>
          </p:cNvPr>
          <p:cNvCxnSpPr>
            <a:cxnSpLocks/>
          </p:cNvCxnSpPr>
          <p:nvPr/>
        </p:nvCxnSpPr>
        <p:spPr>
          <a:xfrm>
            <a:off x="5060560" y="4470896"/>
            <a:ext cx="2048" cy="357737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7" name="Straight Connector 346">
            <a:extLst>
              <a:ext uri="{FF2B5EF4-FFF2-40B4-BE49-F238E27FC236}">
                <a16:creationId xmlns:a16="http://schemas.microsoft.com/office/drawing/2014/main" id="{65FCA499-607B-1148-8444-5FEC248B0198}"/>
              </a:ext>
            </a:extLst>
          </p:cNvPr>
          <p:cNvCxnSpPr>
            <a:cxnSpLocks/>
          </p:cNvCxnSpPr>
          <p:nvPr/>
        </p:nvCxnSpPr>
        <p:spPr>
          <a:xfrm flipV="1">
            <a:off x="5452690" y="5252504"/>
            <a:ext cx="0" cy="245782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9" name="Straight Connector 348">
            <a:extLst>
              <a:ext uri="{FF2B5EF4-FFF2-40B4-BE49-F238E27FC236}">
                <a16:creationId xmlns:a16="http://schemas.microsoft.com/office/drawing/2014/main" id="{32503C1B-3F2C-5B49-AF75-228F39D82FBC}"/>
              </a:ext>
            </a:extLst>
          </p:cNvPr>
          <p:cNvCxnSpPr>
            <a:cxnSpLocks/>
          </p:cNvCxnSpPr>
          <p:nvPr/>
        </p:nvCxnSpPr>
        <p:spPr>
          <a:xfrm flipH="1">
            <a:off x="5783417" y="4415584"/>
            <a:ext cx="751" cy="424502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C0738FEE-A281-6E42-9850-973007E3653C}"/>
              </a:ext>
            </a:extLst>
          </p:cNvPr>
          <p:cNvCxnSpPr>
            <a:cxnSpLocks/>
          </p:cNvCxnSpPr>
          <p:nvPr/>
        </p:nvCxnSpPr>
        <p:spPr>
          <a:xfrm flipV="1">
            <a:off x="6122280" y="5091924"/>
            <a:ext cx="0" cy="39141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3" name="Straight Connector 352">
            <a:extLst>
              <a:ext uri="{FF2B5EF4-FFF2-40B4-BE49-F238E27FC236}">
                <a16:creationId xmlns:a16="http://schemas.microsoft.com/office/drawing/2014/main" id="{19E97412-2081-6A4D-9778-B84910DBB89C}"/>
              </a:ext>
            </a:extLst>
          </p:cNvPr>
          <p:cNvCxnSpPr>
            <a:cxnSpLocks/>
          </p:cNvCxnSpPr>
          <p:nvPr/>
        </p:nvCxnSpPr>
        <p:spPr>
          <a:xfrm flipH="1">
            <a:off x="1594473" y="5866948"/>
            <a:ext cx="414294" cy="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8" name="Straight Connector 357">
            <a:extLst>
              <a:ext uri="{FF2B5EF4-FFF2-40B4-BE49-F238E27FC236}">
                <a16:creationId xmlns:a16="http://schemas.microsoft.com/office/drawing/2014/main" id="{694B2101-CC40-F046-8A5B-9760A193A4E8}"/>
              </a:ext>
            </a:extLst>
          </p:cNvPr>
          <p:cNvCxnSpPr>
            <a:cxnSpLocks/>
          </p:cNvCxnSpPr>
          <p:nvPr/>
        </p:nvCxnSpPr>
        <p:spPr>
          <a:xfrm>
            <a:off x="6351108" y="4408419"/>
            <a:ext cx="0" cy="49052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0" name="Straight Connector 359">
            <a:extLst>
              <a:ext uri="{FF2B5EF4-FFF2-40B4-BE49-F238E27FC236}">
                <a16:creationId xmlns:a16="http://schemas.microsoft.com/office/drawing/2014/main" id="{08EBE8F6-664F-174C-8728-B23066FF1750}"/>
              </a:ext>
            </a:extLst>
          </p:cNvPr>
          <p:cNvCxnSpPr>
            <a:cxnSpLocks/>
          </p:cNvCxnSpPr>
          <p:nvPr/>
        </p:nvCxnSpPr>
        <p:spPr>
          <a:xfrm flipH="1">
            <a:off x="8342846" y="4920550"/>
            <a:ext cx="890639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5" name="Straight Connector 364">
            <a:extLst>
              <a:ext uri="{FF2B5EF4-FFF2-40B4-BE49-F238E27FC236}">
                <a16:creationId xmlns:a16="http://schemas.microsoft.com/office/drawing/2014/main" id="{895B5FA7-9B7D-C740-BDC1-BABF9852E3CD}"/>
              </a:ext>
            </a:extLst>
          </p:cNvPr>
          <p:cNvCxnSpPr>
            <a:cxnSpLocks/>
          </p:cNvCxnSpPr>
          <p:nvPr/>
        </p:nvCxnSpPr>
        <p:spPr>
          <a:xfrm flipH="1">
            <a:off x="8636499" y="4116953"/>
            <a:ext cx="378756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Connector 367">
            <a:extLst>
              <a:ext uri="{FF2B5EF4-FFF2-40B4-BE49-F238E27FC236}">
                <a16:creationId xmlns:a16="http://schemas.microsoft.com/office/drawing/2014/main" id="{055F9A49-3E36-5D4D-8BB1-193C8C318B50}"/>
              </a:ext>
            </a:extLst>
          </p:cNvPr>
          <p:cNvCxnSpPr>
            <a:cxnSpLocks/>
          </p:cNvCxnSpPr>
          <p:nvPr/>
        </p:nvCxnSpPr>
        <p:spPr>
          <a:xfrm>
            <a:off x="8082312" y="3523888"/>
            <a:ext cx="446780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4" name="Straight Connector 373">
            <a:extLst>
              <a:ext uri="{FF2B5EF4-FFF2-40B4-BE49-F238E27FC236}">
                <a16:creationId xmlns:a16="http://schemas.microsoft.com/office/drawing/2014/main" id="{A7C6716C-32A9-3E41-9445-F62338DFDF8F}"/>
              </a:ext>
            </a:extLst>
          </p:cNvPr>
          <p:cNvCxnSpPr>
            <a:cxnSpLocks/>
          </p:cNvCxnSpPr>
          <p:nvPr/>
        </p:nvCxnSpPr>
        <p:spPr>
          <a:xfrm>
            <a:off x="7997121" y="2184054"/>
            <a:ext cx="0" cy="536553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192FEB05-E34C-E146-9EA6-587B7AEFD772}"/>
              </a:ext>
            </a:extLst>
          </p:cNvPr>
          <p:cNvCxnSpPr>
            <a:cxnSpLocks/>
          </p:cNvCxnSpPr>
          <p:nvPr/>
        </p:nvCxnSpPr>
        <p:spPr>
          <a:xfrm>
            <a:off x="6830607" y="2221555"/>
            <a:ext cx="0" cy="466153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8E3DE95F-9ECA-3346-BB38-F9EBCA9A37B9}"/>
              </a:ext>
            </a:extLst>
          </p:cNvPr>
          <p:cNvCxnSpPr>
            <a:cxnSpLocks/>
          </p:cNvCxnSpPr>
          <p:nvPr/>
        </p:nvCxnSpPr>
        <p:spPr>
          <a:xfrm flipV="1">
            <a:off x="7284438" y="2803515"/>
            <a:ext cx="0" cy="35081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6" name="Straight Connector 385">
            <a:extLst>
              <a:ext uri="{FF2B5EF4-FFF2-40B4-BE49-F238E27FC236}">
                <a16:creationId xmlns:a16="http://schemas.microsoft.com/office/drawing/2014/main" id="{B16335DF-B3E6-9C43-8DA5-AD74166C867F}"/>
              </a:ext>
            </a:extLst>
          </p:cNvPr>
          <p:cNvCxnSpPr>
            <a:cxnSpLocks/>
          </p:cNvCxnSpPr>
          <p:nvPr/>
        </p:nvCxnSpPr>
        <p:spPr>
          <a:xfrm flipV="1">
            <a:off x="6242179" y="2746550"/>
            <a:ext cx="0" cy="35081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24E180E0-EF2A-9645-9783-CACAE2FBF8CE}"/>
              </a:ext>
            </a:extLst>
          </p:cNvPr>
          <p:cNvCxnSpPr>
            <a:cxnSpLocks/>
          </p:cNvCxnSpPr>
          <p:nvPr/>
        </p:nvCxnSpPr>
        <p:spPr>
          <a:xfrm flipH="1">
            <a:off x="5707141" y="2245415"/>
            <a:ext cx="1" cy="475192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2" name="Straight Connector 391">
            <a:extLst>
              <a:ext uri="{FF2B5EF4-FFF2-40B4-BE49-F238E27FC236}">
                <a16:creationId xmlns:a16="http://schemas.microsoft.com/office/drawing/2014/main" id="{D8FE89EB-BF86-E64A-8A5A-7463636CC8B2}"/>
              </a:ext>
            </a:extLst>
          </p:cNvPr>
          <p:cNvCxnSpPr>
            <a:cxnSpLocks/>
          </p:cNvCxnSpPr>
          <p:nvPr/>
        </p:nvCxnSpPr>
        <p:spPr>
          <a:xfrm flipV="1">
            <a:off x="5101927" y="2881879"/>
            <a:ext cx="0" cy="29551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4A004A65-F6C5-4141-8C1F-EA48F18945B6}"/>
              </a:ext>
            </a:extLst>
          </p:cNvPr>
          <p:cNvCxnSpPr>
            <a:cxnSpLocks/>
          </p:cNvCxnSpPr>
          <p:nvPr/>
        </p:nvCxnSpPr>
        <p:spPr>
          <a:xfrm>
            <a:off x="3897624" y="2187236"/>
            <a:ext cx="5403" cy="32868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Straight Connector 396">
            <a:extLst>
              <a:ext uri="{FF2B5EF4-FFF2-40B4-BE49-F238E27FC236}">
                <a16:creationId xmlns:a16="http://schemas.microsoft.com/office/drawing/2014/main" id="{F70F3003-89B2-7F44-9499-10B368800312}"/>
              </a:ext>
            </a:extLst>
          </p:cNvPr>
          <p:cNvCxnSpPr>
            <a:cxnSpLocks/>
          </p:cNvCxnSpPr>
          <p:nvPr/>
        </p:nvCxnSpPr>
        <p:spPr>
          <a:xfrm flipH="1">
            <a:off x="4435463" y="1957987"/>
            <a:ext cx="1" cy="475192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948781" y="17247026"/>
            <a:ext cx="798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i="1" dirty="0">
                <a:solidFill>
                  <a:schemeClr val="bg1"/>
                </a:solidFill>
              </a:rPr>
              <a:t>The secret of getting ahead is getting started</a:t>
            </a:r>
          </a:p>
        </p:txBody>
      </p:sp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FDEE5941-DCAC-F946-9E0D-D0D96D387CC8}"/>
              </a:ext>
            </a:extLst>
          </p:cNvPr>
          <p:cNvCxnSpPr>
            <a:cxnSpLocks/>
          </p:cNvCxnSpPr>
          <p:nvPr/>
        </p:nvCxnSpPr>
        <p:spPr>
          <a:xfrm flipH="1" flipV="1">
            <a:off x="8131272" y="9465000"/>
            <a:ext cx="8342" cy="42276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9" name="Straight Connector 358">
            <a:extLst>
              <a:ext uri="{FF2B5EF4-FFF2-40B4-BE49-F238E27FC236}">
                <a16:creationId xmlns:a16="http://schemas.microsoft.com/office/drawing/2014/main" id="{08EC79EC-6F14-7F48-A8E3-9D310B2F25F7}"/>
              </a:ext>
            </a:extLst>
          </p:cNvPr>
          <p:cNvCxnSpPr>
            <a:cxnSpLocks/>
          </p:cNvCxnSpPr>
          <p:nvPr/>
        </p:nvCxnSpPr>
        <p:spPr>
          <a:xfrm flipH="1">
            <a:off x="8339372" y="9324432"/>
            <a:ext cx="678076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2" name="Straight Connector 361">
            <a:extLst>
              <a:ext uri="{FF2B5EF4-FFF2-40B4-BE49-F238E27FC236}">
                <a16:creationId xmlns:a16="http://schemas.microsoft.com/office/drawing/2014/main" id="{94B9D2B9-9CD0-B849-8C38-34DA76186E1B}"/>
              </a:ext>
            </a:extLst>
          </p:cNvPr>
          <p:cNvCxnSpPr>
            <a:cxnSpLocks/>
          </p:cNvCxnSpPr>
          <p:nvPr/>
        </p:nvCxnSpPr>
        <p:spPr>
          <a:xfrm flipV="1">
            <a:off x="6731936" y="5032897"/>
            <a:ext cx="0" cy="38707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7" name="TextBox 366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8339372" y="15463271"/>
            <a:ext cx="841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Y10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21877" y="16671101"/>
            <a:ext cx="1338182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Purpose and nature of business</a:t>
            </a:r>
          </a:p>
        </p:txBody>
      </p:sp>
      <p:sp>
        <p:nvSpPr>
          <p:cNvPr id="370" name="TextBox 369"/>
          <p:cNvSpPr txBox="1"/>
          <p:nvPr/>
        </p:nvSpPr>
        <p:spPr>
          <a:xfrm>
            <a:off x="6986451" y="14836310"/>
            <a:ext cx="926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Reasons for starting a business</a:t>
            </a:r>
          </a:p>
        </p:txBody>
      </p:sp>
      <p:sp>
        <p:nvSpPr>
          <p:cNvPr id="371" name="TextBox 370"/>
          <p:cNvSpPr txBox="1"/>
          <p:nvPr/>
        </p:nvSpPr>
        <p:spPr>
          <a:xfrm>
            <a:off x="6726246" y="16675871"/>
            <a:ext cx="8950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Factors of production CELL</a:t>
            </a:r>
          </a:p>
        </p:txBody>
      </p:sp>
      <p:sp>
        <p:nvSpPr>
          <p:cNvPr id="372" name="TextBox 371"/>
          <p:cNvSpPr txBox="1"/>
          <p:nvPr/>
        </p:nvSpPr>
        <p:spPr>
          <a:xfrm>
            <a:off x="5301393" y="14905716"/>
            <a:ext cx="8114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Entrepreneurs</a:t>
            </a:r>
          </a:p>
        </p:txBody>
      </p:sp>
      <p:sp>
        <p:nvSpPr>
          <p:cNvPr id="373" name="TextBox 372"/>
          <p:cNvSpPr txBox="1"/>
          <p:nvPr/>
        </p:nvSpPr>
        <p:spPr>
          <a:xfrm>
            <a:off x="4317973" y="16669135"/>
            <a:ext cx="957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Primary, Secondary and Tertiary sectors</a:t>
            </a:r>
          </a:p>
        </p:txBody>
      </p:sp>
      <p:sp>
        <p:nvSpPr>
          <p:cNvPr id="378" name="TextBox 377"/>
          <p:cNvSpPr txBox="1"/>
          <p:nvPr/>
        </p:nvSpPr>
        <p:spPr>
          <a:xfrm>
            <a:off x="4242197" y="14742189"/>
            <a:ext cx="9446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Functions of a business</a:t>
            </a:r>
          </a:p>
        </p:txBody>
      </p:sp>
      <p:sp>
        <p:nvSpPr>
          <p:cNvPr id="379" name="TextBox 378"/>
          <p:cNvSpPr txBox="1"/>
          <p:nvPr/>
        </p:nvSpPr>
        <p:spPr>
          <a:xfrm>
            <a:off x="3275320" y="16500656"/>
            <a:ext cx="1338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Changing business environment</a:t>
            </a:r>
          </a:p>
          <a:p>
            <a:pPr algn="ctr"/>
            <a:r>
              <a:rPr lang="en-GB" sz="800" dirty="0"/>
              <a:t>TEEL</a:t>
            </a:r>
          </a:p>
        </p:txBody>
      </p:sp>
      <p:sp>
        <p:nvSpPr>
          <p:cNvPr id="382" name="TextBox 381"/>
          <p:cNvSpPr txBox="1"/>
          <p:nvPr/>
        </p:nvSpPr>
        <p:spPr>
          <a:xfrm>
            <a:off x="3158655" y="14788355"/>
            <a:ext cx="937780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Ownership</a:t>
            </a:r>
          </a:p>
        </p:txBody>
      </p:sp>
      <p:sp>
        <p:nvSpPr>
          <p:cNvPr id="383" name="TextBox 382"/>
          <p:cNvSpPr txBox="1"/>
          <p:nvPr/>
        </p:nvSpPr>
        <p:spPr>
          <a:xfrm>
            <a:off x="2331229" y="14810151"/>
            <a:ext cx="811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Sole trader</a:t>
            </a:r>
          </a:p>
          <a:p>
            <a:pPr algn="ctr"/>
            <a:r>
              <a:rPr lang="en-GB" sz="800" dirty="0"/>
              <a:t>Partnership</a:t>
            </a:r>
          </a:p>
        </p:txBody>
      </p:sp>
      <p:sp>
        <p:nvSpPr>
          <p:cNvPr id="390" name="TextBox 389"/>
          <p:cNvSpPr txBox="1"/>
          <p:nvPr/>
        </p:nvSpPr>
        <p:spPr>
          <a:xfrm>
            <a:off x="1768284" y="16660256"/>
            <a:ext cx="8114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LTDs &amp; PLCs</a:t>
            </a:r>
          </a:p>
        </p:txBody>
      </p:sp>
      <p:sp>
        <p:nvSpPr>
          <p:cNvPr id="391" name="TextBox 390"/>
          <p:cNvSpPr txBox="1"/>
          <p:nvPr/>
        </p:nvSpPr>
        <p:spPr>
          <a:xfrm>
            <a:off x="842717" y="16302951"/>
            <a:ext cx="937780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Aims and Objectives</a:t>
            </a:r>
          </a:p>
        </p:txBody>
      </p:sp>
      <p:sp>
        <p:nvSpPr>
          <p:cNvPr id="398" name="TextBox 397"/>
          <p:cNvSpPr txBox="1"/>
          <p:nvPr/>
        </p:nvSpPr>
        <p:spPr>
          <a:xfrm>
            <a:off x="294146" y="13603831"/>
            <a:ext cx="937780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Stakeholders</a:t>
            </a:r>
          </a:p>
        </p:txBody>
      </p:sp>
      <p:sp>
        <p:nvSpPr>
          <p:cNvPr id="399" name="TextBox 398"/>
          <p:cNvSpPr txBox="1"/>
          <p:nvPr/>
        </p:nvSpPr>
        <p:spPr>
          <a:xfrm>
            <a:off x="2204948" y="12695715"/>
            <a:ext cx="937780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Location</a:t>
            </a:r>
          </a:p>
        </p:txBody>
      </p:sp>
      <p:sp>
        <p:nvSpPr>
          <p:cNvPr id="402" name="TextBox 401"/>
          <p:cNvSpPr txBox="1"/>
          <p:nvPr/>
        </p:nvSpPr>
        <p:spPr>
          <a:xfrm>
            <a:off x="230383" y="14372856"/>
            <a:ext cx="8114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Survival</a:t>
            </a:r>
          </a:p>
          <a:p>
            <a:pPr algn="ctr"/>
            <a:r>
              <a:rPr lang="en-GB" sz="800" dirty="0"/>
              <a:t>Profit</a:t>
            </a:r>
          </a:p>
          <a:p>
            <a:pPr algn="ctr"/>
            <a:r>
              <a:rPr lang="en-GB" sz="800" dirty="0"/>
              <a:t>Growth</a:t>
            </a:r>
          </a:p>
          <a:p>
            <a:pPr algn="ctr"/>
            <a:r>
              <a:rPr lang="en-GB" sz="800" dirty="0"/>
              <a:t>Market share</a:t>
            </a:r>
          </a:p>
          <a:p>
            <a:pPr algn="ctr"/>
            <a:r>
              <a:rPr lang="en-GB" sz="800" dirty="0"/>
              <a:t>Shareholder value</a:t>
            </a:r>
          </a:p>
          <a:p>
            <a:pPr algn="ctr"/>
            <a:r>
              <a:rPr lang="en-GB" sz="800" dirty="0"/>
              <a:t>Customer satisfaction</a:t>
            </a:r>
          </a:p>
          <a:p>
            <a:pPr algn="ctr"/>
            <a:r>
              <a:rPr lang="en-GB" sz="800" dirty="0"/>
              <a:t>Ethical</a:t>
            </a:r>
          </a:p>
          <a:p>
            <a:pPr algn="ctr"/>
            <a:r>
              <a:rPr lang="en-GB" sz="800" dirty="0"/>
              <a:t>Environmental</a:t>
            </a:r>
          </a:p>
          <a:p>
            <a:pPr algn="ctr"/>
            <a:endParaRPr lang="en-GB" sz="800" dirty="0"/>
          </a:p>
        </p:txBody>
      </p:sp>
      <p:sp>
        <p:nvSpPr>
          <p:cNvPr id="403" name="TextBox 402"/>
          <p:cNvSpPr txBox="1"/>
          <p:nvPr/>
        </p:nvSpPr>
        <p:spPr>
          <a:xfrm>
            <a:off x="1240941" y="12603382"/>
            <a:ext cx="811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Owners</a:t>
            </a:r>
          </a:p>
          <a:p>
            <a:pPr algn="ctr"/>
            <a:r>
              <a:rPr lang="en-GB" sz="800" dirty="0"/>
              <a:t>Employees</a:t>
            </a:r>
          </a:p>
        </p:txBody>
      </p:sp>
      <p:sp>
        <p:nvSpPr>
          <p:cNvPr id="404" name="TextBox 403"/>
          <p:cNvSpPr txBox="1"/>
          <p:nvPr/>
        </p:nvSpPr>
        <p:spPr>
          <a:xfrm>
            <a:off x="1803601" y="14295427"/>
            <a:ext cx="811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Community</a:t>
            </a:r>
          </a:p>
          <a:p>
            <a:pPr algn="ctr"/>
            <a:r>
              <a:rPr lang="en-GB" sz="800" dirty="0"/>
              <a:t>Customers</a:t>
            </a:r>
          </a:p>
          <a:p>
            <a:pPr algn="ctr"/>
            <a:r>
              <a:rPr lang="en-GB" sz="800" dirty="0"/>
              <a:t>Competitors</a:t>
            </a:r>
          </a:p>
          <a:p>
            <a:pPr algn="ctr"/>
            <a:r>
              <a:rPr lang="en-GB" sz="800" dirty="0"/>
              <a:t>Suppliers</a:t>
            </a:r>
          </a:p>
        </p:txBody>
      </p:sp>
      <p:sp>
        <p:nvSpPr>
          <p:cNvPr id="405" name="TextBox 404"/>
          <p:cNvSpPr txBox="1"/>
          <p:nvPr/>
        </p:nvSpPr>
        <p:spPr>
          <a:xfrm>
            <a:off x="2684597" y="14300650"/>
            <a:ext cx="811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Customers</a:t>
            </a:r>
          </a:p>
          <a:p>
            <a:pPr algn="ctr"/>
            <a:r>
              <a:rPr lang="en-GB" sz="800" dirty="0"/>
              <a:t>Cost</a:t>
            </a:r>
          </a:p>
          <a:p>
            <a:pPr algn="ctr"/>
            <a:r>
              <a:rPr lang="en-GB" sz="800" dirty="0"/>
              <a:t>Competitors</a:t>
            </a:r>
          </a:p>
        </p:txBody>
      </p:sp>
      <p:sp>
        <p:nvSpPr>
          <p:cNvPr id="406" name="TextBox 405"/>
          <p:cNvSpPr txBox="1"/>
          <p:nvPr/>
        </p:nvSpPr>
        <p:spPr>
          <a:xfrm>
            <a:off x="3275320" y="12480271"/>
            <a:ext cx="811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Transport</a:t>
            </a:r>
          </a:p>
          <a:p>
            <a:pPr algn="ctr"/>
            <a:r>
              <a:rPr lang="en-GB" sz="800" dirty="0"/>
              <a:t>Raw materials</a:t>
            </a:r>
          </a:p>
          <a:p>
            <a:pPr algn="ctr"/>
            <a:r>
              <a:rPr lang="en-GB" sz="800" dirty="0"/>
              <a:t>Technology</a:t>
            </a:r>
          </a:p>
        </p:txBody>
      </p:sp>
      <p:sp>
        <p:nvSpPr>
          <p:cNvPr id="407" name="TextBox 406"/>
          <p:cNvSpPr txBox="1"/>
          <p:nvPr/>
        </p:nvSpPr>
        <p:spPr>
          <a:xfrm>
            <a:off x="3866755" y="14265134"/>
            <a:ext cx="8114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Overseas</a:t>
            </a:r>
          </a:p>
        </p:txBody>
      </p:sp>
      <p:sp>
        <p:nvSpPr>
          <p:cNvPr id="408" name="TextBox 407"/>
          <p:cNvSpPr txBox="1"/>
          <p:nvPr/>
        </p:nvSpPr>
        <p:spPr>
          <a:xfrm>
            <a:off x="4233198" y="12736184"/>
            <a:ext cx="989530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Business Plans</a:t>
            </a:r>
          </a:p>
        </p:txBody>
      </p:sp>
      <p:sp>
        <p:nvSpPr>
          <p:cNvPr id="409" name="TextBox 408"/>
          <p:cNvSpPr txBox="1"/>
          <p:nvPr/>
        </p:nvSpPr>
        <p:spPr>
          <a:xfrm>
            <a:off x="4789009" y="14322502"/>
            <a:ext cx="811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Market research</a:t>
            </a:r>
          </a:p>
        </p:txBody>
      </p:sp>
      <p:sp>
        <p:nvSpPr>
          <p:cNvPr id="410" name="TextBox 409"/>
          <p:cNvSpPr txBox="1"/>
          <p:nvPr/>
        </p:nvSpPr>
        <p:spPr>
          <a:xfrm>
            <a:off x="5234129" y="12614179"/>
            <a:ext cx="811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Financial forecasts</a:t>
            </a:r>
          </a:p>
        </p:txBody>
      </p:sp>
      <p:sp>
        <p:nvSpPr>
          <p:cNvPr id="411" name="TextBox 410"/>
          <p:cNvSpPr txBox="1"/>
          <p:nvPr/>
        </p:nvSpPr>
        <p:spPr>
          <a:xfrm>
            <a:off x="5810198" y="12655045"/>
            <a:ext cx="8114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Good / service</a:t>
            </a:r>
          </a:p>
        </p:txBody>
      </p:sp>
      <p:sp>
        <p:nvSpPr>
          <p:cNvPr id="412" name="TextBox 411"/>
          <p:cNvSpPr txBox="1"/>
          <p:nvPr/>
        </p:nvSpPr>
        <p:spPr>
          <a:xfrm>
            <a:off x="5868688" y="14450740"/>
            <a:ext cx="989530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Expansion</a:t>
            </a:r>
          </a:p>
        </p:txBody>
      </p:sp>
      <p:sp>
        <p:nvSpPr>
          <p:cNvPr id="413" name="TextBox 412"/>
          <p:cNvSpPr txBox="1"/>
          <p:nvPr/>
        </p:nvSpPr>
        <p:spPr>
          <a:xfrm>
            <a:off x="6858218" y="14380646"/>
            <a:ext cx="811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New stores</a:t>
            </a:r>
          </a:p>
          <a:p>
            <a:pPr algn="ctr"/>
            <a:r>
              <a:rPr lang="en-GB" sz="800" dirty="0"/>
              <a:t>Online</a:t>
            </a:r>
          </a:p>
          <a:p>
            <a:pPr algn="ctr"/>
            <a:r>
              <a:rPr lang="en-GB" sz="800" dirty="0"/>
              <a:t>Franchise</a:t>
            </a:r>
          </a:p>
        </p:txBody>
      </p:sp>
      <p:cxnSp>
        <p:nvCxnSpPr>
          <p:cNvPr id="414" name="Straight Connector 413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H="1">
            <a:off x="7612682" y="13036302"/>
            <a:ext cx="8626" cy="567529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5" name="TextBox 414"/>
          <p:cNvSpPr txBox="1"/>
          <p:nvPr/>
        </p:nvSpPr>
        <p:spPr>
          <a:xfrm>
            <a:off x="7216505" y="12678672"/>
            <a:ext cx="811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Merger</a:t>
            </a:r>
          </a:p>
          <a:p>
            <a:pPr algn="ctr"/>
            <a:r>
              <a:rPr lang="en-GB" sz="800" dirty="0"/>
              <a:t>Takeover</a:t>
            </a:r>
          </a:p>
        </p:txBody>
      </p:sp>
      <p:sp>
        <p:nvSpPr>
          <p:cNvPr id="416" name="TextBox 415"/>
          <p:cNvSpPr txBox="1"/>
          <p:nvPr/>
        </p:nvSpPr>
        <p:spPr>
          <a:xfrm>
            <a:off x="7173777" y="12085383"/>
            <a:ext cx="813096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Motivation</a:t>
            </a:r>
          </a:p>
        </p:txBody>
      </p:sp>
      <p:sp>
        <p:nvSpPr>
          <p:cNvPr id="417" name="TextBox 416"/>
          <p:cNvSpPr txBox="1"/>
          <p:nvPr/>
        </p:nvSpPr>
        <p:spPr>
          <a:xfrm>
            <a:off x="8028004" y="10398778"/>
            <a:ext cx="8114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Wage</a:t>
            </a:r>
          </a:p>
          <a:p>
            <a:pPr algn="ctr"/>
            <a:r>
              <a:rPr lang="en-GB" sz="800" dirty="0"/>
              <a:t>Salary</a:t>
            </a:r>
          </a:p>
          <a:p>
            <a:pPr algn="ctr"/>
            <a:r>
              <a:rPr lang="en-GB" sz="800" dirty="0"/>
              <a:t>Piece rate</a:t>
            </a:r>
          </a:p>
          <a:p>
            <a:pPr algn="ctr"/>
            <a:r>
              <a:rPr lang="en-GB" sz="800" dirty="0"/>
              <a:t>Commission</a:t>
            </a:r>
          </a:p>
          <a:p>
            <a:pPr algn="ctr"/>
            <a:r>
              <a:rPr lang="en-GB" sz="800" dirty="0"/>
              <a:t>Profit share</a:t>
            </a:r>
          </a:p>
        </p:txBody>
      </p:sp>
      <p:sp>
        <p:nvSpPr>
          <p:cNvPr id="418" name="TextBox 417"/>
          <p:cNvSpPr txBox="1"/>
          <p:nvPr/>
        </p:nvSpPr>
        <p:spPr>
          <a:xfrm>
            <a:off x="7165203" y="10250230"/>
            <a:ext cx="8114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Fringe benefits</a:t>
            </a:r>
          </a:p>
          <a:p>
            <a:pPr algn="ctr"/>
            <a:r>
              <a:rPr lang="en-GB" sz="800" dirty="0"/>
              <a:t>Training</a:t>
            </a:r>
          </a:p>
          <a:p>
            <a:pPr algn="ctr"/>
            <a:r>
              <a:rPr lang="en-GB" sz="800" dirty="0"/>
              <a:t>Responsibility</a:t>
            </a:r>
          </a:p>
          <a:p>
            <a:pPr algn="ctr"/>
            <a:r>
              <a:rPr lang="en-GB" sz="800" dirty="0"/>
              <a:t>Management</a:t>
            </a:r>
          </a:p>
          <a:p>
            <a:pPr algn="ctr"/>
            <a:r>
              <a:rPr lang="en-GB" sz="800" dirty="0"/>
              <a:t>Enrichment</a:t>
            </a:r>
          </a:p>
        </p:txBody>
      </p:sp>
      <p:sp>
        <p:nvSpPr>
          <p:cNvPr id="419" name="TextBox 418"/>
          <p:cNvSpPr txBox="1"/>
          <p:nvPr/>
        </p:nvSpPr>
        <p:spPr>
          <a:xfrm>
            <a:off x="6044896" y="12008439"/>
            <a:ext cx="989530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Organisation</a:t>
            </a:r>
          </a:p>
          <a:p>
            <a:pPr algn="ctr"/>
            <a:r>
              <a:rPr lang="en-GB" sz="1000" b="1" dirty="0"/>
              <a:t>Structure</a:t>
            </a:r>
          </a:p>
        </p:txBody>
      </p:sp>
      <p:sp>
        <p:nvSpPr>
          <p:cNvPr id="420" name="TextBox 419"/>
          <p:cNvSpPr txBox="1"/>
          <p:nvPr/>
        </p:nvSpPr>
        <p:spPr>
          <a:xfrm>
            <a:off x="5134330" y="10567937"/>
            <a:ext cx="9759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Tall Flat Chart</a:t>
            </a:r>
          </a:p>
          <a:p>
            <a:pPr algn="ctr"/>
            <a:r>
              <a:rPr lang="en-GB" sz="800" dirty="0"/>
              <a:t>Span of control</a:t>
            </a:r>
          </a:p>
        </p:txBody>
      </p:sp>
      <p:sp>
        <p:nvSpPr>
          <p:cNvPr id="421" name="TextBox 420"/>
          <p:cNvSpPr txBox="1"/>
          <p:nvPr/>
        </p:nvSpPr>
        <p:spPr>
          <a:xfrm>
            <a:off x="3847629" y="12033105"/>
            <a:ext cx="9759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Centralised</a:t>
            </a:r>
          </a:p>
          <a:p>
            <a:pPr algn="ctr"/>
            <a:r>
              <a:rPr lang="en-GB" sz="800" dirty="0"/>
              <a:t>Decentralised</a:t>
            </a:r>
          </a:p>
        </p:txBody>
      </p:sp>
      <p:sp>
        <p:nvSpPr>
          <p:cNvPr id="422" name="TextBox 421"/>
          <p:cNvSpPr txBox="1"/>
          <p:nvPr/>
        </p:nvSpPr>
        <p:spPr>
          <a:xfrm>
            <a:off x="3036111" y="11909994"/>
            <a:ext cx="937780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Recruitment</a:t>
            </a:r>
          </a:p>
        </p:txBody>
      </p:sp>
      <p:sp>
        <p:nvSpPr>
          <p:cNvPr id="423" name="TextBox 422"/>
          <p:cNvSpPr txBox="1"/>
          <p:nvPr/>
        </p:nvSpPr>
        <p:spPr>
          <a:xfrm>
            <a:off x="2821898" y="10305949"/>
            <a:ext cx="811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Internal</a:t>
            </a:r>
            <a:br>
              <a:rPr lang="en-GB" sz="800" dirty="0"/>
            </a:br>
            <a:r>
              <a:rPr lang="en-GB" sz="800" dirty="0"/>
              <a:t>External</a:t>
            </a:r>
          </a:p>
        </p:txBody>
      </p:sp>
      <p:sp>
        <p:nvSpPr>
          <p:cNvPr id="424" name="TextBox 423"/>
          <p:cNvSpPr txBox="1"/>
          <p:nvPr/>
        </p:nvSpPr>
        <p:spPr>
          <a:xfrm>
            <a:off x="2196565" y="11906625"/>
            <a:ext cx="811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Full time</a:t>
            </a:r>
          </a:p>
          <a:p>
            <a:pPr algn="ctr"/>
            <a:r>
              <a:rPr lang="en-GB" sz="800" dirty="0"/>
              <a:t>Part time</a:t>
            </a:r>
          </a:p>
          <a:p>
            <a:pPr algn="ctr"/>
            <a:r>
              <a:rPr lang="en-GB" sz="800" dirty="0"/>
              <a:t>Zero hours</a:t>
            </a:r>
          </a:p>
          <a:p>
            <a:pPr algn="ctr"/>
            <a:r>
              <a:rPr lang="en-GB" sz="800" dirty="0"/>
              <a:t>Casual</a:t>
            </a:r>
          </a:p>
        </p:txBody>
      </p:sp>
      <p:sp>
        <p:nvSpPr>
          <p:cNvPr id="425" name="TextBox 424"/>
          <p:cNvSpPr txBox="1"/>
          <p:nvPr/>
        </p:nvSpPr>
        <p:spPr>
          <a:xfrm>
            <a:off x="1787270" y="10200040"/>
            <a:ext cx="1104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Job description</a:t>
            </a:r>
          </a:p>
          <a:p>
            <a:pPr algn="ctr"/>
            <a:r>
              <a:rPr lang="en-GB" sz="800" dirty="0"/>
              <a:t>Person specification</a:t>
            </a:r>
          </a:p>
          <a:p>
            <a:pPr algn="ctr"/>
            <a:r>
              <a:rPr lang="en-GB" sz="800" dirty="0"/>
              <a:t>Application form</a:t>
            </a:r>
          </a:p>
          <a:p>
            <a:pPr algn="ctr"/>
            <a:r>
              <a:rPr lang="en-GB" sz="800" dirty="0"/>
              <a:t>CV</a:t>
            </a:r>
          </a:p>
          <a:p>
            <a:pPr algn="ctr"/>
            <a:r>
              <a:rPr lang="en-GB" sz="800" dirty="0"/>
              <a:t>Letter</a:t>
            </a:r>
          </a:p>
        </p:txBody>
      </p:sp>
      <p:sp>
        <p:nvSpPr>
          <p:cNvPr id="426" name="TextBox 425"/>
          <p:cNvSpPr txBox="1"/>
          <p:nvPr/>
        </p:nvSpPr>
        <p:spPr>
          <a:xfrm>
            <a:off x="214058" y="11153190"/>
            <a:ext cx="937780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Selection</a:t>
            </a:r>
          </a:p>
        </p:txBody>
      </p:sp>
      <p:sp>
        <p:nvSpPr>
          <p:cNvPr id="427" name="TextBox 426"/>
          <p:cNvSpPr txBox="1"/>
          <p:nvPr/>
        </p:nvSpPr>
        <p:spPr>
          <a:xfrm>
            <a:off x="210840" y="10258021"/>
            <a:ext cx="8112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Interview</a:t>
            </a:r>
          </a:p>
          <a:p>
            <a:pPr algn="ctr"/>
            <a:r>
              <a:rPr lang="en-GB" sz="800" dirty="0"/>
              <a:t>Psychometric tests</a:t>
            </a:r>
          </a:p>
          <a:p>
            <a:pPr algn="ctr"/>
            <a:r>
              <a:rPr lang="en-GB" sz="800" dirty="0"/>
              <a:t>Assessment centres</a:t>
            </a:r>
          </a:p>
        </p:txBody>
      </p:sp>
      <p:sp>
        <p:nvSpPr>
          <p:cNvPr id="428" name="TextBox 427"/>
          <p:cNvSpPr txBox="1"/>
          <p:nvPr/>
        </p:nvSpPr>
        <p:spPr>
          <a:xfrm>
            <a:off x="231672" y="9672577"/>
            <a:ext cx="708617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Training</a:t>
            </a:r>
          </a:p>
        </p:txBody>
      </p:sp>
      <p:sp>
        <p:nvSpPr>
          <p:cNvPr id="429" name="TextBox 428"/>
          <p:cNvSpPr txBox="1"/>
          <p:nvPr/>
        </p:nvSpPr>
        <p:spPr>
          <a:xfrm>
            <a:off x="1197268" y="8432282"/>
            <a:ext cx="811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Induction</a:t>
            </a:r>
          </a:p>
          <a:p>
            <a:pPr algn="ctr"/>
            <a:r>
              <a:rPr lang="en-GB" sz="800" dirty="0"/>
              <a:t>On the job</a:t>
            </a:r>
          </a:p>
          <a:p>
            <a:pPr algn="ctr"/>
            <a:r>
              <a:rPr lang="en-GB" sz="800" dirty="0"/>
              <a:t>Off the job</a:t>
            </a:r>
          </a:p>
        </p:txBody>
      </p:sp>
      <p:sp>
        <p:nvSpPr>
          <p:cNvPr id="430" name="TextBox 429"/>
          <p:cNvSpPr txBox="1"/>
          <p:nvPr/>
        </p:nvSpPr>
        <p:spPr>
          <a:xfrm>
            <a:off x="2033181" y="8361258"/>
            <a:ext cx="979312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Methods of production</a:t>
            </a:r>
          </a:p>
        </p:txBody>
      </p:sp>
      <p:sp>
        <p:nvSpPr>
          <p:cNvPr id="431" name="TextBox 430"/>
          <p:cNvSpPr txBox="1"/>
          <p:nvPr/>
        </p:nvSpPr>
        <p:spPr>
          <a:xfrm>
            <a:off x="2411108" y="9795687"/>
            <a:ext cx="811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Job</a:t>
            </a:r>
          </a:p>
          <a:p>
            <a:pPr algn="ctr"/>
            <a:r>
              <a:rPr lang="en-GB" sz="800" dirty="0"/>
              <a:t>Flow</a:t>
            </a:r>
          </a:p>
        </p:txBody>
      </p:sp>
      <p:sp>
        <p:nvSpPr>
          <p:cNvPr id="432" name="TextBox 431"/>
          <p:cNvSpPr txBox="1"/>
          <p:nvPr/>
        </p:nvSpPr>
        <p:spPr>
          <a:xfrm>
            <a:off x="3367910" y="9713388"/>
            <a:ext cx="979312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Efficiency</a:t>
            </a:r>
          </a:p>
        </p:txBody>
      </p:sp>
      <p:sp>
        <p:nvSpPr>
          <p:cNvPr id="433" name="TextBox 432"/>
          <p:cNvSpPr txBox="1"/>
          <p:nvPr/>
        </p:nvSpPr>
        <p:spPr>
          <a:xfrm>
            <a:off x="3903027" y="8369961"/>
            <a:ext cx="811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Lean</a:t>
            </a:r>
          </a:p>
          <a:p>
            <a:pPr algn="ctr"/>
            <a:r>
              <a:rPr lang="en-GB" sz="800" dirty="0"/>
              <a:t>Kaizen</a:t>
            </a:r>
          </a:p>
          <a:p>
            <a:pPr algn="ctr"/>
            <a:r>
              <a:rPr lang="en-GB" sz="800" dirty="0"/>
              <a:t>Unit cost</a:t>
            </a:r>
          </a:p>
        </p:txBody>
      </p:sp>
      <p:sp>
        <p:nvSpPr>
          <p:cNvPr id="434" name="TextBox 433"/>
          <p:cNvSpPr txBox="1"/>
          <p:nvPr/>
        </p:nvSpPr>
        <p:spPr>
          <a:xfrm>
            <a:off x="4711628" y="8456867"/>
            <a:ext cx="678112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Quality</a:t>
            </a:r>
          </a:p>
        </p:txBody>
      </p:sp>
      <p:sp>
        <p:nvSpPr>
          <p:cNvPr id="435" name="TextBox 434"/>
          <p:cNvSpPr txBox="1"/>
          <p:nvPr/>
        </p:nvSpPr>
        <p:spPr>
          <a:xfrm>
            <a:off x="5302694" y="9967395"/>
            <a:ext cx="811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TQM</a:t>
            </a:r>
          </a:p>
          <a:p>
            <a:pPr algn="ctr"/>
            <a:r>
              <a:rPr lang="en-GB" sz="800" dirty="0"/>
              <a:t>Quality control</a:t>
            </a:r>
          </a:p>
        </p:txBody>
      </p:sp>
      <p:sp>
        <p:nvSpPr>
          <p:cNvPr id="436" name="TextBox 435"/>
          <p:cNvSpPr txBox="1"/>
          <p:nvPr/>
        </p:nvSpPr>
        <p:spPr>
          <a:xfrm>
            <a:off x="6197546" y="9824198"/>
            <a:ext cx="731026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Managing stock</a:t>
            </a:r>
          </a:p>
        </p:txBody>
      </p:sp>
      <p:sp>
        <p:nvSpPr>
          <p:cNvPr id="437" name="TextBox 436"/>
          <p:cNvSpPr txBox="1"/>
          <p:nvPr/>
        </p:nvSpPr>
        <p:spPr>
          <a:xfrm>
            <a:off x="6316906" y="8392036"/>
            <a:ext cx="811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JIT</a:t>
            </a:r>
          </a:p>
          <a:p>
            <a:pPr algn="ctr"/>
            <a:r>
              <a:rPr lang="en-GB" sz="800" dirty="0"/>
              <a:t>JIC</a:t>
            </a:r>
          </a:p>
        </p:txBody>
      </p:sp>
      <p:sp>
        <p:nvSpPr>
          <p:cNvPr id="438" name="TextBox 437"/>
          <p:cNvSpPr txBox="1"/>
          <p:nvPr/>
        </p:nvSpPr>
        <p:spPr>
          <a:xfrm>
            <a:off x="7150963" y="8361258"/>
            <a:ext cx="731026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Choosing suppliers</a:t>
            </a:r>
          </a:p>
        </p:txBody>
      </p:sp>
      <p:sp>
        <p:nvSpPr>
          <p:cNvPr id="439" name="TextBox 438"/>
          <p:cNvSpPr txBox="1"/>
          <p:nvPr/>
        </p:nvSpPr>
        <p:spPr>
          <a:xfrm>
            <a:off x="7801862" y="9887667"/>
            <a:ext cx="811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Quality Reliability</a:t>
            </a:r>
          </a:p>
          <a:p>
            <a:pPr algn="ctr"/>
            <a:r>
              <a:rPr lang="en-GB" sz="800" dirty="0"/>
              <a:t>Price</a:t>
            </a:r>
          </a:p>
        </p:txBody>
      </p:sp>
      <p:sp>
        <p:nvSpPr>
          <p:cNvPr id="440" name="TextBox 439"/>
          <p:cNvSpPr txBox="1"/>
          <p:nvPr/>
        </p:nvSpPr>
        <p:spPr>
          <a:xfrm>
            <a:off x="8582767" y="9256551"/>
            <a:ext cx="908168" cy="55399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Logistics and Supply chain management</a:t>
            </a:r>
          </a:p>
        </p:txBody>
      </p:sp>
      <p:sp>
        <p:nvSpPr>
          <p:cNvPr id="441" name="TextBox 440"/>
          <p:cNvSpPr txBox="1"/>
          <p:nvPr/>
        </p:nvSpPr>
        <p:spPr>
          <a:xfrm>
            <a:off x="8802128" y="6899781"/>
            <a:ext cx="731026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Customer service</a:t>
            </a:r>
          </a:p>
        </p:txBody>
      </p:sp>
      <p:sp>
        <p:nvSpPr>
          <p:cNvPr id="442" name="TextBox 441"/>
          <p:cNvSpPr txBox="1"/>
          <p:nvPr/>
        </p:nvSpPr>
        <p:spPr>
          <a:xfrm>
            <a:off x="6852629" y="7737698"/>
            <a:ext cx="863963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Technology</a:t>
            </a:r>
          </a:p>
        </p:txBody>
      </p:sp>
      <p:sp>
        <p:nvSpPr>
          <p:cNvPr id="443" name="TextBox 442"/>
          <p:cNvSpPr txBox="1"/>
          <p:nvPr/>
        </p:nvSpPr>
        <p:spPr>
          <a:xfrm>
            <a:off x="5884113" y="6027527"/>
            <a:ext cx="958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ICT</a:t>
            </a:r>
          </a:p>
          <a:p>
            <a:pPr algn="ctr"/>
            <a:r>
              <a:rPr lang="en-GB" sz="800" dirty="0"/>
              <a:t>E-commerce</a:t>
            </a:r>
          </a:p>
          <a:p>
            <a:pPr algn="ctr"/>
            <a:r>
              <a:rPr lang="en-GB" sz="800" dirty="0"/>
              <a:t>Digital communication</a:t>
            </a:r>
          </a:p>
        </p:txBody>
      </p:sp>
      <p:sp>
        <p:nvSpPr>
          <p:cNvPr id="444" name="TextBox 443"/>
          <p:cNvSpPr txBox="1"/>
          <p:nvPr/>
        </p:nvSpPr>
        <p:spPr>
          <a:xfrm>
            <a:off x="5389740" y="7715687"/>
            <a:ext cx="863963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Being ethical</a:t>
            </a:r>
          </a:p>
        </p:txBody>
      </p:sp>
      <p:sp>
        <p:nvSpPr>
          <p:cNvPr id="445" name="TextBox 444"/>
          <p:cNvSpPr txBox="1"/>
          <p:nvPr/>
        </p:nvSpPr>
        <p:spPr>
          <a:xfrm>
            <a:off x="4793756" y="5881411"/>
            <a:ext cx="958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Suppliers</a:t>
            </a:r>
          </a:p>
          <a:p>
            <a:pPr algn="ctr"/>
            <a:r>
              <a:rPr lang="en-GB" sz="800" dirty="0"/>
              <a:t>Employees</a:t>
            </a:r>
          </a:p>
          <a:p>
            <a:pPr algn="ctr"/>
            <a:r>
              <a:rPr lang="en-GB" sz="800" dirty="0"/>
              <a:t>Consumers</a:t>
            </a:r>
          </a:p>
        </p:txBody>
      </p:sp>
      <p:sp>
        <p:nvSpPr>
          <p:cNvPr id="446" name="TextBox 445"/>
          <p:cNvSpPr txBox="1"/>
          <p:nvPr/>
        </p:nvSpPr>
        <p:spPr>
          <a:xfrm>
            <a:off x="3997463" y="7715687"/>
            <a:ext cx="1078392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Being environmental</a:t>
            </a:r>
          </a:p>
        </p:txBody>
      </p:sp>
      <p:sp>
        <p:nvSpPr>
          <p:cNvPr id="447" name="TextBox 446"/>
          <p:cNvSpPr txBox="1"/>
          <p:nvPr/>
        </p:nvSpPr>
        <p:spPr>
          <a:xfrm>
            <a:off x="3793164" y="6130290"/>
            <a:ext cx="958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Traffic, climate, waste, recycling, energy, transport</a:t>
            </a:r>
          </a:p>
        </p:txBody>
      </p:sp>
      <p:sp>
        <p:nvSpPr>
          <p:cNvPr id="448" name="TextBox 447"/>
          <p:cNvSpPr txBox="1"/>
          <p:nvPr/>
        </p:nvSpPr>
        <p:spPr>
          <a:xfrm>
            <a:off x="2891661" y="6008151"/>
            <a:ext cx="776147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Economic climate</a:t>
            </a:r>
          </a:p>
        </p:txBody>
      </p:sp>
      <p:sp>
        <p:nvSpPr>
          <p:cNvPr id="449" name="TextBox 448"/>
          <p:cNvSpPr txBox="1"/>
          <p:nvPr/>
        </p:nvSpPr>
        <p:spPr>
          <a:xfrm>
            <a:off x="2114179" y="7540256"/>
            <a:ext cx="958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Production</a:t>
            </a:r>
          </a:p>
          <a:p>
            <a:pPr algn="ctr"/>
            <a:r>
              <a:rPr lang="en-GB" sz="800" dirty="0"/>
              <a:t>Incomes and spending</a:t>
            </a:r>
          </a:p>
          <a:p>
            <a:pPr algn="ctr"/>
            <a:r>
              <a:rPr lang="en-GB" sz="800" dirty="0"/>
              <a:t>Employment</a:t>
            </a:r>
          </a:p>
          <a:p>
            <a:pPr algn="ctr"/>
            <a:r>
              <a:rPr lang="en-GB" sz="800" dirty="0"/>
              <a:t>Exchange rates</a:t>
            </a:r>
          </a:p>
          <a:p>
            <a:pPr algn="ctr"/>
            <a:r>
              <a:rPr lang="en-GB" sz="800" dirty="0"/>
              <a:t>Interest rates</a:t>
            </a:r>
          </a:p>
        </p:txBody>
      </p:sp>
      <p:sp>
        <p:nvSpPr>
          <p:cNvPr id="450" name="TextBox 449"/>
          <p:cNvSpPr txBox="1"/>
          <p:nvPr/>
        </p:nvSpPr>
        <p:spPr>
          <a:xfrm>
            <a:off x="1244672" y="7647500"/>
            <a:ext cx="893425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Globalisation</a:t>
            </a:r>
          </a:p>
        </p:txBody>
      </p:sp>
      <p:sp>
        <p:nvSpPr>
          <p:cNvPr id="451" name="TextBox 450"/>
          <p:cNvSpPr txBox="1"/>
          <p:nvPr/>
        </p:nvSpPr>
        <p:spPr>
          <a:xfrm>
            <a:off x="144766" y="6577002"/>
            <a:ext cx="958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International trade</a:t>
            </a:r>
          </a:p>
          <a:p>
            <a:pPr algn="ctr"/>
            <a:r>
              <a:rPr lang="en-GB" sz="800" dirty="0"/>
              <a:t>Multinational companies</a:t>
            </a:r>
          </a:p>
        </p:txBody>
      </p:sp>
      <p:sp>
        <p:nvSpPr>
          <p:cNvPr id="452" name="TextBox 451"/>
          <p:cNvSpPr txBox="1"/>
          <p:nvPr/>
        </p:nvSpPr>
        <p:spPr>
          <a:xfrm>
            <a:off x="1968204" y="6238013"/>
            <a:ext cx="776147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Legislation</a:t>
            </a:r>
          </a:p>
        </p:txBody>
      </p: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E5BC2275-9106-B744-A79E-F0E0EDB1A7A1}"/>
              </a:ext>
            </a:extLst>
          </p:cNvPr>
          <p:cNvCxnSpPr>
            <a:cxnSpLocks/>
          </p:cNvCxnSpPr>
          <p:nvPr/>
        </p:nvCxnSpPr>
        <p:spPr>
          <a:xfrm>
            <a:off x="886284" y="6152587"/>
            <a:ext cx="415623" cy="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4" name="TextBox 453"/>
          <p:cNvSpPr txBox="1"/>
          <p:nvPr/>
        </p:nvSpPr>
        <p:spPr>
          <a:xfrm>
            <a:off x="156792" y="5837278"/>
            <a:ext cx="958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Employment</a:t>
            </a:r>
          </a:p>
          <a:p>
            <a:pPr algn="ctr"/>
            <a:r>
              <a:rPr lang="en-GB" sz="800" dirty="0"/>
              <a:t>Consumer</a:t>
            </a:r>
          </a:p>
          <a:p>
            <a:pPr algn="ctr"/>
            <a:r>
              <a:rPr lang="en-GB" sz="800" dirty="0"/>
              <a:t>Laws</a:t>
            </a:r>
          </a:p>
        </p:txBody>
      </p:sp>
      <p:sp>
        <p:nvSpPr>
          <p:cNvPr id="455" name="TextBox 454"/>
          <p:cNvSpPr txBox="1"/>
          <p:nvPr/>
        </p:nvSpPr>
        <p:spPr>
          <a:xfrm>
            <a:off x="1827180" y="5681356"/>
            <a:ext cx="989678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Competitive environment</a:t>
            </a:r>
          </a:p>
        </p:txBody>
      </p:sp>
      <p:sp>
        <p:nvSpPr>
          <p:cNvPr id="456" name="TextBox 455"/>
          <p:cNvSpPr txBox="1"/>
          <p:nvPr/>
        </p:nvSpPr>
        <p:spPr>
          <a:xfrm>
            <a:off x="253269" y="5252504"/>
            <a:ext cx="687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Price</a:t>
            </a:r>
          </a:p>
          <a:p>
            <a:pPr algn="ctr"/>
            <a:r>
              <a:rPr lang="en-GB" sz="800" dirty="0"/>
              <a:t>Products</a:t>
            </a:r>
          </a:p>
          <a:p>
            <a:pPr algn="ctr"/>
            <a:r>
              <a:rPr lang="en-GB" sz="800" dirty="0"/>
              <a:t>Advertising</a:t>
            </a:r>
          </a:p>
        </p:txBody>
      </p:sp>
      <p:sp>
        <p:nvSpPr>
          <p:cNvPr id="457" name="TextBox 456"/>
          <p:cNvSpPr txBox="1"/>
          <p:nvPr/>
        </p:nvSpPr>
        <p:spPr>
          <a:xfrm>
            <a:off x="2464275" y="4293740"/>
            <a:ext cx="971771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Segmentation</a:t>
            </a:r>
          </a:p>
        </p:txBody>
      </p:sp>
      <p:sp>
        <p:nvSpPr>
          <p:cNvPr id="458" name="TextBox 457"/>
          <p:cNvSpPr txBox="1"/>
          <p:nvPr/>
        </p:nvSpPr>
        <p:spPr>
          <a:xfrm>
            <a:off x="2829096" y="5405041"/>
            <a:ext cx="6064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Age</a:t>
            </a:r>
          </a:p>
          <a:p>
            <a:pPr algn="ctr"/>
            <a:r>
              <a:rPr lang="en-GB" sz="800" dirty="0"/>
              <a:t>Income</a:t>
            </a:r>
          </a:p>
          <a:p>
            <a:pPr algn="ctr"/>
            <a:r>
              <a:rPr lang="en-GB" sz="800" dirty="0"/>
              <a:t>Gender</a:t>
            </a:r>
          </a:p>
          <a:p>
            <a:pPr algn="ctr"/>
            <a:r>
              <a:rPr lang="en-GB" sz="800" dirty="0"/>
              <a:t>Location</a:t>
            </a:r>
          </a:p>
        </p:txBody>
      </p:sp>
      <p:sp>
        <p:nvSpPr>
          <p:cNvPr id="459" name="TextBox 458"/>
          <p:cNvSpPr txBox="1"/>
          <p:nvPr/>
        </p:nvSpPr>
        <p:spPr>
          <a:xfrm>
            <a:off x="3428969" y="3837553"/>
            <a:ext cx="682296" cy="4100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Market research</a:t>
            </a:r>
          </a:p>
        </p:txBody>
      </p:sp>
      <p:sp>
        <p:nvSpPr>
          <p:cNvPr id="460" name="TextBox 459"/>
          <p:cNvSpPr txBox="1"/>
          <p:nvPr/>
        </p:nvSpPr>
        <p:spPr>
          <a:xfrm>
            <a:off x="3465071" y="5491720"/>
            <a:ext cx="958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Demand </a:t>
            </a:r>
          </a:p>
          <a:p>
            <a:pPr algn="ctr"/>
            <a:r>
              <a:rPr lang="en-GB" sz="800" dirty="0"/>
              <a:t>Competition</a:t>
            </a:r>
          </a:p>
          <a:p>
            <a:pPr algn="ctr"/>
            <a:r>
              <a:rPr lang="en-GB" sz="800" dirty="0"/>
              <a:t>Target market</a:t>
            </a:r>
          </a:p>
        </p:txBody>
      </p:sp>
      <p:sp>
        <p:nvSpPr>
          <p:cNvPr id="461" name="TextBox 460"/>
          <p:cNvSpPr txBox="1"/>
          <p:nvPr/>
        </p:nvSpPr>
        <p:spPr>
          <a:xfrm>
            <a:off x="4094932" y="4078296"/>
            <a:ext cx="678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Primary Secondary</a:t>
            </a:r>
          </a:p>
        </p:txBody>
      </p:sp>
      <p:sp>
        <p:nvSpPr>
          <p:cNvPr id="462" name="TextBox 461"/>
          <p:cNvSpPr txBox="1"/>
          <p:nvPr/>
        </p:nvSpPr>
        <p:spPr>
          <a:xfrm>
            <a:off x="4517458" y="5446489"/>
            <a:ext cx="543102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Price</a:t>
            </a:r>
          </a:p>
        </p:txBody>
      </p:sp>
      <p:sp>
        <p:nvSpPr>
          <p:cNvPr id="463" name="TextBox 462"/>
          <p:cNvSpPr txBox="1"/>
          <p:nvPr/>
        </p:nvSpPr>
        <p:spPr>
          <a:xfrm>
            <a:off x="4596515" y="3763010"/>
            <a:ext cx="958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Skimming</a:t>
            </a:r>
          </a:p>
          <a:p>
            <a:pPr algn="ctr"/>
            <a:r>
              <a:rPr lang="en-GB" sz="800" dirty="0"/>
              <a:t>Penetration</a:t>
            </a:r>
          </a:p>
          <a:p>
            <a:pPr algn="ctr"/>
            <a:r>
              <a:rPr lang="en-GB" sz="800" dirty="0"/>
              <a:t>Cost-plus</a:t>
            </a:r>
          </a:p>
          <a:p>
            <a:pPr algn="ctr"/>
            <a:r>
              <a:rPr lang="en-GB" sz="800" dirty="0"/>
              <a:t>Competitive</a:t>
            </a:r>
          </a:p>
          <a:p>
            <a:pPr algn="ctr"/>
            <a:r>
              <a:rPr lang="en-GB" sz="800" dirty="0"/>
              <a:t>Loss leader</a:t>
            </a:r>
          </a:p>
        </p:txBody>
      </p:sp>
      <p:sp>
        <p:nvSpPr>
          <p:cNvPr id="464" name="TextBox 463"/>
          <p:cNvSpPr txBox="1"/>
          <p:nvPr/>
        </p:nvSpPr>
        <p:spPr>
          <a:xfrm>
            <a:off x="5111572" y="5451207"/>
            <a:ext cx="655008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Product</a:t>
            </a:r>
          </a:p>
        </p:txBody>
      </p:sp>
      <p:sp>
        <p:nvSpPr>
          <p:cNvPr id="465" name="TextBox 464"/>
          <p:cNvSpPr txBox="1"/>
          <p:nvPr/>
        </p:nvSpPr>
        <p:spPr>
          <a:xfrm>
            <a:off x="5484067" y="4001358"/>
            <a:ext cx="598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USP</a:t>
            </a:r>
            <a:br>
              <a:rPr lang="en-GB" sz="800" dirty="0"/>
            </a:br>
            <a:r>
              <a:rPr lang="en-GB" sz="800" dirty="0"/>
              <a:t>Brand</a:t>
            </a:r>
          </a:p>
          <a:p>
            <a:pPr algn="ctr"/>
            <a:r>
              <a:rPr lang="en-GB" sz="800" dirty="0"/>
              <a:t>Portfolio</a:t>
            </a:r>
          </a:p>
        </p:txBody>
      </p:sp>
      <p:sp>
        <p:nvSpPr>
          <p:cNvPr id="466" name="TextBox 465"/>
          <p:cNvSpPr txBox="1"/>
          <p:nvPr/>
        </p:nvSpPr>
        <p:spPr>
          <a:xfrm>
            <a:off x="5710020" y="5446489"/>
            <a:ext cx="810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Boston matrix</a:t>
            </a:r>
          </a:p>
          <a:p>
            <a:pPr algn="ctr"/>
            <a:r>
              <a:rPr lang="en-GB" sz="800" dirty="0"/>
              <a:t>Product life cycle</a:t>
            </a:r>
          </a:p>
        </p:txBody>
      </p:sp>
      <p:sp>
        <p:nvSpPr>
          <p:cNvPr id="467" name="TextBox 466"/>
          <p:cNvSpPr txBox="1"/>
          <p:nvPr/>
        </p:nvSpPr>
        <p:spPr>
          <a:xfrm>
            <a:off x="5967115" y="4170629"/>
            <a:ext cx="750091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Promotion</a:t>
            </a:r>
          </a:p>
        </p:txBody>
      </p:sp>
      <p:sp>
        <p:nvSpPr>
          <p:cNvPr id="468" name="TextBox 467"/>
          <p:cNvSpPr txBox="1"/>
          <p:nvPr/>
        </p:nvSpPr>
        <p:spPr>
          <a:xfrm>
            <a:off x="6359608" y="5373580"/>
            <a:ext cx="1195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Advertising</a:t>
            </a:r>
          </a:p>
          <a:p>
            <a:pPr algn="ctr"/>
            <a:r>
              <a:rPr lang="en-GB" sz="800" dirty="0"/>
              <a:t>Social media</a:t>
            </a:r>
          </a:p>
          <a:p>
            <a:pPr algn="ctr"/>
            <a:r>
              <a:rPr lang="en-GB" sz="800" dirty="0"/>
              <a:t>Sponsorship</a:t>
            </a:r>
          </a:p>
          <a:p>
            <a:pPr algn="ctr"/>
            <a:r>
              <a:rPr lang="en-GB" sz="800" dirty="0"/>
              <a:t>Sales promotions</a:t>
            </a:r>
          </a:p>
          <a:p>
            <a:pPr algn="ctr"/>
            <a:r>
              <a:rPr lang="en-GB" sz="800" dirty="0"/>
              <a:t>Public relations</a:t>
            </a:r>
          </a:p>
        </p:txBody>
      </p:sp>
      <p:sp>
        <p:nvSpPr>
          <p:cNvPr id="469" name="TextBox 468"/>
          <p:cNvSpPr txBox="1"/>
          <p:nvPr/>
        </p:nvSpPr>
        <p:spPr>
          <a:xfrm>
            <a:off x="6790157" y="4158820"/>
            <a:ext cx="750091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Place</a:t>
            </a:r>
          </a:p>
        </p:txBody>
      </p:sp>
      <p:cxnSp>
        <p:nvCxnSpPr>
          <p:cNvPr id="470" name="Straight Connector 469">
            <a:extLst>
              <a:ext uri="{FF2B5EF4-FFF2-40B4-BE49-F238E27FC236}">
                <a16:creationId xmlns:a16="http://schemas.microsoft.com/office/drawing/2014/main" id="{694B2101-CC40-F046-8A5B-9760A193A4E8}"/>
              </a:ext>
            </a:extLst>
          </p:cNvPr>
          <p:cNvCxnSpPr>
            <a:cxnSpLocks/>
          </p:cNvCxnSpPr>
          <p:nvPr/>
        </p:nvCxnSpPr>
        <p:spPr>
          <a:xfrm>
            <a:off x="7150963" y="4397056"/>
            <a:ext cx="0" cy="49052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1" name="Straight Connector 470">
            <a:extLst>
              <a:ext uri="{FF2B5EF4-FFF2-40B4-BE49-F238E27FC236}">
                <a16:creationId xmlns:a16="http://schemas.microsoft.com/office/drawing/2014/main" id="{694B2101-CC40-F046-8A5B-9760A193A4E8}"/>
              </a:ext>
            </a:extLst>
          </p:cNvPr>
          <p:cNvCxnSpPr>
            <a:cxnSpLocks/>
          </p:cNvCxnSpPr>
          <p:nvPr/>
        </p:nvCxnSpPr>
        <p:spPr>
          <a:xfrm flipV="1">
            <a:off x="7591013" y="5039983"/>
            <a:ext cx="0" cy="443352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4" name="TextBox 473"/>
          <p:cNvSpPr txBox="1"/>
          <p:nvPr/>
        </p:nvSpPr>
        <p:spPr>
          <a:xfrm>
            <a:off x="7284438" y="5483335"/>
            <a:ext cx="1195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Distributors</a:t>
            </a:r>
          </a:p>
          <a:p>
            <a:pPr algn="ctr"/>
            <a:r>
              <a:rPr lang="en-GB" sz="800" dirty="0"/>
              <a:t>Wholesalers</a:t>
            </a:r>
          </a:p>
          <a:p>
            <a:pPr algn="ctr"/>
            <a:r>
              <a:rPr lang="en-GB" sz="800" dirty="0"/>
              <a:t>Retailers</a:t>
            </a:r>
          </a:p>
          <a:p>
            <a:pPr algn="ctr"/>
            <a:r>
              <a:rPr lang="en-GB" sz="800" dirty="0"/>
              <a:t>E-commerce</a:t>
            </a:r>
          </a:p>
          <a:p>
            <a:pPr algn="ctr"/>
            <a:r>
              <a:rPr lang="en-GB" sz="800" dirty="0"/>
              <a:t>M-commerce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8747508" y="4892847"/>
            <a:ext cx="750091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Sources of finance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8892235" y="4001351"/>
            <a:ext cx="598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Profits Loans</a:t>
            </a:r>
          </a:p>
          <a:p>
            <a:pPr algn="ctr"/>
            <a:r>
              <a:rPr lang="en-GB" sz="800" dirty="0"/>
              <a:t>Assets</a:t>
            </a:r>
          </a:p>
          <a:p>
            <a:pPr algn="ctr"/>
            <a:r>
              <a:rPr lang="en-GB" sz="800" dirty="0"/>
              <a:t>Shares</a:t>
            </a:r>
          </a:p>
          <a:p>
            <a:pPr algn="ctr"/>
            <a:r>
              <a:rPr lang="en-GB" sz="800" dirty="0"/>
              <a:t>Trade credit</a:t>
            </a:r>
          </a:p>
        </p:txBody>
      </p:sp>
      <p:sp>
        <p:nvSpPr>
          <p:cNvPr id="477" name="TextBox 476"/>
          <p:cNvSpPr txBox="1"/>
          <p:nvPr/>
        </p:nvSpPr>
        <p:spPr>
          <a:xfrm>
            <a:off x="8792595" y="3639899"/>
            <a:ext cx="750091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Cash flow</a:t>
            </a:r>
          </a:p>
        </p:txBody>
      </p:sp>
      <p:sp>
        <p:nvSpPr>
          <p:cNvPr id="478" name="TextBox 477"/>
          <p:cNvSpPr txBox="1"/>
          <p:nvPr/>
        </p:nvSpPr>
        <p:spPr>
          <a:xfrm>
            <a:off x="7562108" y="3424455"/>
            <a:ext cx="6055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Inflows</a:t>
            </a:r>
          </a:p>
          <a:p>
            <a:pPr algn="ctr"/>
            <a:r>
              <a:rPr lang="en-GB" sz="800" dirty="0"/>
              <a:t>Outflows</a:t>
            </a:r>
          </a:p>
        </p:txBody>
      </p:sp>
      <p:sp>
        <p:nvSpPr>
          <p:cNvPr id="482" name="TextBox 481"/>
          <p:cNvSpPr txBox="1"/>
          <p:nvPr/>
        </p:nvSpPr>
        <p:spPr>
          <a:xfrm>
            <a:off x="8851188" y="2964401"/>
            <a:ext cx="6807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Problems</a:t>
            </a:r>
          </a:p>
          <a:p>
            <a:pPr algn="ctr"/>
            <a:r>
              <a:rPr lang="en-GB" sz="800" dirty="0"/>
              <a:t>Solutions</a:t>
            </a:r>
          </a:p>
        </p:txBody>
      </p:sp>
      <p:sp>
        <p:nvSpPr>
          <p:cNvPr id="484" name="TextBox 483"/>
          <p:cNvSpPr txBox="1"/>
          <p:nvPr/>
        </p:nvSpPr>
        <p:spPr>
          <a:xfrm>
            <a:off x="7516477" y="1926892"/>
            <a:ext cx="943920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Calculations</a:t>
            </a:r>
          </a:p>
        </p:txBody>
      </p:sp>
      <p:sp>
        <p:nvSpPr>
          <p:cNvPr id="485" name="TextBox 484"/>
          <p:cNvSpPr txBox="1"/>
          <p:nvPr/>
        </p:nvSpPr>
        <p:spPr>
          <a:xfrm>
            <a:off x="6790157" y="3157222"/>
            <a:ext cx="820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Revenue</a:t>
            </a:r>
          </a:p>
          <a:p>
            <a:pPr algn="ctr"/>
            <a:r>
              <a:rPr lang="en-GB" sz="800" dirty="0"/>
              <a:t>Profit</a:t>
            </a:r>
          </a:p>
          <a:p>
            <a:pPr algn="ctr"/>
            <a:r>
              <a:rPr lang="en-GB" sz="800" dirty="0"/>
              <a:t>ARR</a:t>
            </a:r>
          </a:p>
          <a:p>
            <a:pPr algn="ctr"/>
            <a:r>
              <a:rPr lang="en-GB" sz="800" dirty="0"/>
              <a:t>Break-even</a:t>
            </a:r>
          </a:p>
        </p:txBody>
      </p:sp>
      <p:sp>
        <p:nvSpPr>
          <p:cNvPr id="486" name="TextBox 485"/>
          <p:cNvSpPr txBox="1"/>
          <p:nvPr/>
        </p:nvSpPr>
        <p:spPr>
          <a:xfrm>
            <a:off x="6316906" y="1836635"/>
            <a:ext cx="1042519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Financial statements</a:t>
            </a:r>
          </a:p>
        </p:txBody>
      </p:sp>
      <p:sp>
        <p:nvSpPr>
          <p:cNvPr id="487" name="TextBox 486"/>
          <p:cNvSpPr txBox="1"/>
          <p:nvPr/>
        </p:nvSpPr>
        <p:spPr>
          <a:xfrm>
            <a:off x="5849144" y="3132067"/>
            <a:ext cx="820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Income statement (profit and loss)</a:t>
            </a:r>
          </a:p>
        </p:txBody>
      </p:sp>
      <p:sp>
        <p:nvSpPr>
          <p:cNvPr id="488" name="TextBox 487"/>
          <p:cNvSpPr txBox="1"/>
          <p:nvPr/>
        </p:nvSpPr>
        <p:spPr>
          <a:xfrm>
            <a:off x="5301393" y="1740710"/>
            <a:ext cx="82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Financial position (balance sheet)</a:t>
            </a:r>
          </a:p>
        </p:txBody>
      </p:sp>
      <p:sp>
        <p:nvSpPr>
          <p:cNvPr id="489" name="TextBox 488"/>
          <p:cNvSpPr txBox="1"/>
          <p:nvPr/>
        </p:nvSpPr>
        <p:spPr>
          <a:xfrm>
            <a:off x="4580667" y="3178234"/>
            <a:ext cx="1042519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Exam skills</a:t>
            </a:r>
          </a:p>
        </p:txBody>
      </p:sp>
      <p:sp>
        <p:nvSpPr>
          <p:cNvPr id="490" name="TextBox 489"/>
          <p:cNvSpPr txBox="1"/>
          <p:nvPr/>
        </p:nvSpPr>
        <p:spPr>
          <a:xfrm>
            <a:off x="3936778" y="1756098"/>
            <a:ext cx="8208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Knowledge</a:t>
            </a:r>
          </a:p>
        </p:txBody>
      </p:sp>
      <p:cxnSp>
        <p:nvCxnSpPr>
          <p:cNvPr id="491" name="Straight Connector 490">
            <a:extLst>
              <a:ext uri="{FF2B5EF4-FFF2-40B4-BE49-F238E27FC236}">
                <a16:creationId xmlns:a16="http://schemas.microsoft.com/office/drawing/2014/main" id="{4A004A65-F6C5-4141-8C1F-EA48F18945B6}"/>
              </a:ext>
            </a:extLst>
          </p:cNvPr>
          <p:cNvCxnSpPr>
            <a:cxnSpLocks/>
          </p:cNvCxnSpPr>
          <p:nvPr/>
        </p:nvCxnSpPr>
        <p:spPr>
          <a:xfrm flipV="1">
            <a:off x="4123999" y="2915635"/>
            <a:ext cx="0" cy="35081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2" name="TextBox 491"/>
          <p:cNvSpPr txBox="1"/>
          <p:nvPr/>
        </p:nvSpPr>
        <p:spPr>
          <a:xfrm>
            <a:off x="3613478" y="3292866"/>
            <a:ext cx="8208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Application</a:t>
            </a:r>
          </a:p>
        </p:txBody>
      </p:sp>
      <p:sp>
        <p:nvSpPr>
          <p:cNvPr id="493" name="TextBox 492"/>
          <p:cNvSpPr txBox="1"/>
          <p:nvPr/>
        </p:nvSpPr>
        <p:spPr>
          <a:xfrm>
            <a:off x="3064698" y="3292866"/>
            <a:ext cx="6411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Evaluate</a:t>
            </a:r>
          </a:p>
        </p:txBody>
      </p:sp>
      <p:sp>
        <p:nvSpPr>
          <p:cNvPr id="494" name="TextBox 493"/>
          <p:cNvSpPr txBox="1"/>
          <p:nvPr/>
        </p:nvSpPr>
        <p:spPr>
          <a:xfrm>
            <a:off x="3563447" y="1926891"/>
            <a:ext cx="8208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Analysis</a:t>
            </a:r>
          </a:p>
        </p:txBody>
      </p:sp>
      <p:cxnSp>
        <p:nvCxnSpPr>
          <p:cNvPr id="495" name="Straight Connector 494">
            <a:extLst>
              <a:ext uri="{FF2B5EF4-FFF2-40B4-BE49-F238E27FC236}">
                <a16:creationId xmlns:a16="http://schemas.microsoft.com/office/drawing/2014/main" id="{4A004A65-F6C5-4141-8C1F-EA48F18945B6}"/>
              </a:ext>
            </a:extLst>
          </p:cNvPr>
          <p:cNvCxnSpPr>
            <a:cxnSpLocks/>
          </p:cNvCxnSpPr>
          <p:nvPr/>
        </p:nvCxnSpPr>
        <p:spPr>
          <a:xfrm flipV="1">
            <a:off x="3397991" y="2881879"/>
            <a:ext cx="0" cy="35081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6" name="TextBox 495"/>
          <p:cNvSpPr txBox="1"/>
          <p:nvPr/>
        </p:nvSpPr>
        <p:spPr>
          <a:xfrm>
            <a:off x="191633" y="2218860"/>
            <a:ext cx="1210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Apprenticeship in Business</a:t>
            </a:r>
          </a:p>
        </p:txBody>
      </p:sp>
      <p:sp>
        <p:nvSpPr>
          <p:cNvPr id="497" name="TextBox 496"/>
          <p:cNvSpPr txBox="1"/>
          <p:nvPr/>
        </p:nvSpPr>
        <p:spPr>
          <a:xfrm>
            <a:off x="1916091" y="953258"/>
            <a:ext cx="82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Diploma Business</a:t>
            </a:r>
          </a:p>
        </p:txBody>
      </p:sp>
      <p:sp>
        <p:nvSpPr>
          <p:cNvPr id="499" name="Rectangle 498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2101596" y="2793261"/>
            <a:ext cx="486772" cy="51923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0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 rot="10800000">
            <a:off x="1976935" y="3185091"/>
            <a:ext cx="731521" cy="64299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1" name="TextBox 500"/>
          <p:cNvSpPr txBox="1"/>
          <p:nvPr/>
        </p:nvSpPr>
        <p:spPr>
          <a:xfrm>
            <a:off x="1620852" y="3751783"/>
            <a:ext cx="1437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Diploma in Financial Studies</a:t>
            </a:r>
          </a:p>
        </p:txBody>
      </p:sp>
      <p:sp>
        <p:nvSpPr>
          <p:cNvPr id="502" name="TextBox 501"/>
          <p:cNvSpPr txBox="1"/>
          <p:nvPr/>
        </p:nvSpPr>
        <p:spPr>
          <a:xfrm>
            <a:off x="2736978" y="716312"/>
            <a:ext cx="1062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A level Business or Economics</a:t>
            </a:r>
          </a:p>
        </p:txBody>
      </p:sp>
      <p:pic>
        <p:nvPicPr>
          <p:cNvPr id="54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89"/>
          <a:stretch/>
        </p:blipFill>
        <p:spPr bwMode="auto">
          <a:xfrm rot="10800000" flipV="1">
            <a:off x="316832" y="12604254"/>
            <a:ext cx="960119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42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4" r="26693"/>
          <a:stretch/>
        </p:blipFill>
        <p:spPr bwMode="auto">
          <a:xfrm>
            <a:off x="332721" y="15659782"/>
            <a:ext cx="553619" cy="56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3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87"/>
          <a:stretch/>
        </p:blipFill>
        <p:spPr bwMode="auto">
          <a:xfrm rot="10800000" flipV="1">
            <a:off x="8565813" y="13842984"/>
            <a:ext cx="919684" cy="1235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4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805" y="16254022"/>
            <a:ext cx="639515" cy="63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5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233" y="13081986"/>
            <a:ext cx="737476" cy="4260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48" name="Rectangle 547"/>
          <p:cNvSpPr/>
          <p:nvPr/>
        </p:nvSpPr>
        <p:spPr>
          <a:xfrm>
            <a:off x="3997463" y="230222"/>
            <a:ext cx="5545223" cy="1186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GCSE Business</a:t>
            </a:r>
          </a:p>
        </p:txBody>
      </p:sp>
      <p:pic>
        <p:nvPicPr>
          <p:cNvPr id="550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655" y="7553194"/>
            <a:ext cx="702357" cy="693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1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824171" y="6285738"/>
            <a:ext cx="1089015" cy="61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" name="Picture 5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51" y="3157222"/>
            <a:ext cx="1507386" cy="84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4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445" y="6525270"/>
            <a:ext cx="844178" cy="522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5" name="Picture 1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268" y="8431218"/>
            <a:ext cx="817987" cy="408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6" name="Picture 1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584" y="8200828"/>
            <a:ext cx="693119" cy="693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7" name="Picture 11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49"/>
          <a:stretch/>
        </p:blipFill>
        <p:spPr bwMode="auto">
          <a:xfrm>
            <a:off x="4482590" y="9738058"/>
            <a:ext cx="733160" cy="554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8" name="Picture 2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70"/>
          <a:stretch/>
        </p:blipFill>
        <p:spPr bwMode="auto">
          <a:xfrm>
            <a:off x="8207612" y="7869896"/>
            <a:ext cx="1162560" cy="784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9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8587382" y="12480271"/>
            <a:ext cx="911819" cy="888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1" name="Picture 7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98" b="13841"/>
          <a:stretch/>
        </p:blipFill>
        <p:spPr bwMode="auto">
          <a:xfrm>
            <a:off x="4784371" y="11906625"/>
            <a:ext cx="989659" cy="629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2" name="Picture 6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797" y="10384939"/>
            <a:ext cx="1041475" cy="746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" name="Picture 3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18" t="7820" r="13219" b="9864"/>
          <a:stretch/>
        </p:blipFill>
        <p:spPr bwMode="auto">
          <a:xfrm>
            <a:off x="8826700" y="10780118"/>
            <a:ext cx="650752" cy="810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4" name="Picture 6"/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11"/>
          <a:stretch/>
        </p:blipFill>
        <p:spPr bwMode="auto">
          <a:xfrm>
            <a:off x="329285" y="8890935"/>
            <a:ext cx="1061085" cy="666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6" name="Picture 3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095" y="11456050"/>
            <a:ext cx="952499" cy="95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271" y="16320749"/>
            <a:ext cx="1104001" cy="764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701" y="14880202"/>
            <a:ext cx="635162" cy="6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041" y="12926878"/>
            <a:ext cx="664232" cy="664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862" y="13348644"/>
            <a:ext cx="708172" cy="708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7" name="AutoShape 7" descr="Image result for popcor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8" name="AutoShape 9" descr="Image result for popcor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19" r="22116"/>
          <a:stretch/>
        </p:blipFill>
        <p:spPr bwMode="auto">
          <a:xfrm>
            <a:off x="6347713" y="10272341"/>
            <a:ext cx="732463" cy="1003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62" r="-6886"/>
          <a:stretch/>
        </p:blipFill>
        <p:spPr bwMode="auto">
          <a:xfrm>
            <a:off x="7167021" y="9634409"/>
            <a:ext cx="714968" cy="541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8" name="Picture 24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10" y="7604545"/>
            <a:ext cx="777038" cy="787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9" name="Picture 25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879" y="5461225"/>
            <a:ext cx="1268618" cy="1057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0" name="Picture 26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809" y="4297638"/>
            <a:ext cx="1353533" cy="461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1" name="Picture 27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9092" y="1549525"/>
            <a:ext cx="961843" cy="96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2" name="Picture 28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08" y="372798"/>
            <a:ext cx="1511256" cy="1511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4" name="Picture 30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21" y="4261191"/>
            <a:ext cx="868402" cy="74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4900</TotalTime>
  <Words>345</Words>
  <Application>Microsoft Office PowerPoint</Application>
  <PresentationFormat>Custom</PresentationFormat>
  <Paragraphs>200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Rebecca Hodgson</cp:lastModifiedBy>
  <cp:revision>250</cp:revision>
  <cp:lastPrinted>2018-09-02T17:44:52Z</cp:lastPrinted>
  <dcterms:created xsi:type="dcterms:W3CDTF">2018-02-08T08:28:53Z</dcterms:created>
  <dcterms:modified xsi:type="dcterms:W3CDTF">2024-09-16T07:25:52Z</dcterms:modified>
</cp:coreProperties>
</file>